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71" r:id="rId4"/>
    <p:sldId id="272" r:id="rId5"/>
    <p:sldId id="258" r:id="rId6"/>
    <p:sldId id="265" r:id="rId7"/>
    <p:sldId id="273" r:id="rId8"/>
    <p:sldId id="261" r:id="rId9"/>
    <p:sldId id="262" r:id="rId10"/>
    <p:sldId id="274" r:id="rId11"/>
    <p:sldId id="264" r:id="rId12"/>
    <p:sldId id="266" r:id="rId13"/>
    <p:sldId id="275" r:id="rId14"/>
    <p:sldId id="276" r:id="rId15"/>
    <p:sldId id="278" r:id="rId16"/>
    <p:sldId id="277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6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E026A-4A76-4B20-A125-448F9584E48F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646E8-B324-46B4-AE93-50E7FC5276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7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Suggerimento</a:t>
            </a:r>
            <a:r>
              <a:rPr dirty="0"/>
              <a:t> </a:t>
            </a:r>
            <a:r>
              <a:rPr dirty="0" err="1"/>
              <a:t>orale</a:t>
            </a:r>
            <a:r>
              <a:rPr dirty="0"/>
              <a:t>: “Non </a:t>
            </a:r>
            <a:r>
              <a:rPr dirty="0" err="1"/>
              <a:t>sappiamo</a:t>
            </a:r>
            <a:r>
              <a:rPr dirty="0"/>
              <a:t> con </a:t>
            </a:r>
            <a:r>
              <a:rPr dirty="0" err="1"/>
              <a:t>certezza</a:t>
            </a:r>
            <a:r>
              <a:rPr dirty="0"/>
              <a:t> </a:t>
            </a:r>
            <a:r>
              <a:rPr dirty="0" err="1"/>
              <a:t>tutte</a:t>
            </a:r>
            <a:r>
              <a:rPr dirty="0"/>
              <a:t> le lingue, ma gli </a:t>
            </a:r>
            <a:r>
              <a:rPr dirty="0" err="1"/>
              <a:t>storici</a:t>
            </a:r>
            <a:r>
              <a:rPr dirty="0"/>
              <a:t> </a:t>
            </a:r>
            <a:r>
              <a:rPr dirty="0" err="1"/>
              <a:t>raccontano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ne parlava </a:t>
            </a:r>
            <a:r>
              <a:rPr dirty="0" err="1"/>
              <a:t>molte</a:t>
            </a:r>
            <a:r>
              <a:rPr dirty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55625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CH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C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WhatsApp%20Video%202026-02-26%20at%2019.50.24.mp4" TargetMode="External"/><Relationship Id="rId2" Type="http://schemas.openxmlformats.org/officeDocument/2006/relationships/hyperlink" Target="WhatsApp%20Video%202026-02-26%20at%2019.50.35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4720" y="272562"/>
            <a:ext cx="6888895" cy="1726450"/>
          </a:xfrm>
        </p:spPr>
        <p:txBody>
          <a:bodyPr>
            <a:normAutofit/>
          </a:bodyPr>
          <a:lstStyle/>
          <a:p>
            <a:r>
              <a:rPr lang="it-CH" sz="9600" dirty="0">
                <a:solidFill>
                  <a:srgbClr val="C00000"/>
                </a:solidFill>
                <a:latin typeface="Bauhaus 93" panose="04030905020B02020C02" pitchFamily="82" charset="0"/>
              </a:rPr>
              <a:t>CLEOPATRA</a:t>
            </a:r>
            <a:endParaRPr lang="en-US" sz="9600" dirty="0">
              <a:solidFill>
                <a:srgbClr val="C0000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55406" y="1999012"/>
            <a:ext cx="4127087" cy="542169"/>
          </a:xfrm>
        </p:spPr>
        <p:txBody>
          <a:bodyPr>
            <a:normAutofit fontScale="92500"/>
          </a:bodyPr>
          <a:lstStyle/>
          <a:p>
            <a:r>
              <a:rPr lang="it-CH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Lawin e Maeva – classe1E, 02.03.2026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268" y="3049642"/>
            <a:ext cx="3294185" cy="33225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720" y="2757060"/>
            <a:ext cx="2555997" cy="39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2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C00000"/>
                </a:solidFill>
              </a:rPr>
              <a:t>I</a:t>
            </a:r>
            <a:r>
              <a:rPr lang="it-CH" dirty="0">
                <a:solidFill>
                  <a:srgbClr val="C00000"/>
                </a:solidFill>
              </a:rPr>
              <a:t>L SUO RUOLO COME SOVRANA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9473834" cy="4249615"/>
          </a:xfrm>
        </p:spPr>
        <p:txBody>
          <a:bodyPr>
            <a:normAutofit/>
          </a:bodyPr>
          <a:lstStyle/>
          <a:p>
            <a:r>
              <a:rPr sz="2400" dirty="0"/>
              <a:t>Regnò per oltre 20 anni</a:t>
            </a:r>
            <a:endParaRPr lang="it-CH" sz="2400" dirty="0"/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Cercò di mantenere l’indipendenza dell’Egitto</a:t>
            </a:r>
            <a:endParaRPr lang="it-CH" sz="2400" dirty="0"/>
          </a:p>
          <a:p>
            <a:endParaRPr sz="2400" dirty="0"/>
          </a:p>
          <a:p>
            <a:r>
              <a:rPr sz="2400" dirty="0" err="1"/>
              <a:t>Usò</a:t>
            </a:r>
            <a:r>
              <a:rPr sz="2400" dirty="0"/>
              <a:t> diplomazia, alleanze e propaganda (anche sulle monete)</a:t>
            </a:r>
            <a:endParaRPr lang="it-CH" sz="2400" dirty="0"/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Gestì un regno ricco e strategico grazie al Nilo e al commercio.</a:t>
            </a:r>
          </a:p>
        </p:txBody>
      </p:sp>
    </p:spTree>
    <p:extLst>
      <p:ext uri="{BB962C8B-B14F-4D97-AF65-F5344CB8AC3E}">
        <p14:creationId xmlns:p14="http://schemas.microsoft.com/office/powerpoint/2010/main" val="956549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FAMIGLIA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CH" sz="2000" dirty="0"/>
              <a:t>Padre: Tolomeo XII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it-CH" sz="2000" dirty="0"/>
              <a:t>Madre: Cleopatra V</a:t>
            </a:r>
          </a:p>
          <a:p>
            <a:pPr marL="0" indent="0">
              <a:buNone/>
            </a:pPr>
            <a:endParaRPr lang="it-CH" sz="2000" dirty="0"/>
          </a:p>
          <a:p>
            <a:r>
              <a:rPr lang="it-CH" sz="2000" dirty="0"/>
              <a:t>Fratello: Tolomeo XIII</a:t>
            </a:r>
          </a:p>
          <a:p>
            <a:pPr marL="0" indent="0">
              <a:buNone/>
            </a:pPr>
            <a:endParaRPr lang="it-CH" sz="2000" dirty="0"/>
          </a:p>
          <a:p>
            <a:r>
              <a:rPr lang="it-CH" sz="2000" dirty="0"/>
              <a:t>Fratello: Tolomeo XIV</a:t>
            </a:r>
          </a:p>
          <a:p>
            <a:pPr marL="0" indent="0">
              <a:buNone/>
            </a:pPr>
            <a:endParaRPr lang="it-CH" sz="2000" dirty="0"/>
          </a:p>
          <a:p>
            <a:r>
              <a:rPr lang="it-CH" sz="2000" dirty="0"/>
              <a:t>Sorella: Arsinoe IV</a:t>
            </a:r>
          </a:p>
          <a:p>
            <a:endParaRPr lang="en-US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189" y="2385096"/>
            <a:ext cx="4470888" cy="29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3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dirty="0">
                <a:solidFill>
                  <a:srgbClr val="C00000"/>
                </a:solidFill>
              </a:rPr>
              <a:t>CURIOSITÀ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13438" y="1626577"/>
            <a:ext cx="9609993" cy="5046785"/>
          </a:xfrm>
        </p:spPr>
        <p:txBody>
          <a:bodyPr>
            <a:normAutofit fontScale="92500" lnSpcReduction="10000"/>
          </a:bodyPr>
          <a:lstStyle/>
          <a:p>
            <a:r>
              <a:rPr lang="it-CH" sz="1900" dirty="0"/>
              <a:t>Faceva il bagno nel latte</a:t>
            </a:r>
          </a:p>
          <a:p>
            <a:pPr marL="0" indent="0">
              <a:buNone/>
            </a:pPr>
            <a:endParaRPr lang="it-CH" sz="1900" dirty="0"/>
          </a:p>
          <a:p>
            <a:r>
              <a:rPr lang="it-CH" sz="1900" dirty="0"/>
              <a:t>Aveva animali come ad esempio: leoni, gatti, serpenti, ecc… </a:t>
            </a:r>
          </a:p>
          <a:p>
            <a:pPr marL="0" indent="0">
              <a:buNone/>
            </a:pPr>
            <a:endParaRPr lang="it-CH" sz="1900" dirty="0"/>
          </a:p>
          <a:p>
            <a:r>
              <a:rPr lang="it-CH" sz="1900" dirty="0"/>
              <a:t>Esistono anche film di Cleopatra</a:t>
            </a:r>
          </a:p>
          <a:p>
            <a:pPr marL="0" indent="0">
              <a:buNone/>
            </a:pPr>
            <a:endParaRPr lang="it-CH" sz="1900" dirty="0"/>
          </a:p>
          <a:p>
            <a:r>
              <a:rPr lang="it-CH" sz="1900" dirty="0"/>
              <a:t>Amante del lusso</a:t>
            </a:r>
          </a:p>
          <a:p>
            <a:pPr marL="0" indent="0">
              <a:buNone/>
            </a:pPr>
            <a:endParaRPr lang="it-CH" sz="1900" dirty="0"/>
          </a:p>
          <a:p>
            <a:r>
              <a:rPr lang="it-CH" sz="1900" dirty="0"/>
              <a:t>Non si sa il suo vero volto</a:t>
            </a:r>
          </a:p>
          <a:p>
            <a:pPr marL="0" indent="0">
              <a:buNone/>
            </a:pPr>
            <a:endParaRPr lang="it-CH" sz="1900" dirty="0"/>
          </a:p>
          <a:p>
            <a:r>
              <a:rPr lang="it-CH" sz="1900" dirty="0"/>
              <a:t>Sapeva usare il suo carisma come strumento </a:t>
            </a:r>
          </a:p>
          <a:p>
            <a:pPr marL="0" indent="0">
              <a:buNone/>
            </a:pPr>
            <a:endParaRPr lang="it-CH" sz="1900" dirty="0"/>
          </a:p>
          <a:p>
            <a:r>
              <a:rPr lang="it-CH" sz="1900" dirty="0"/>
              <a:t>Non si sa di certezza dove si trova la tomba </a:t>
            </a:r>
          </a:p>
          <a:p>
            <a:endParaRPr lang="it-CH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485" y="3062653"/>
            <a:ext cx="3264877" cy="32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4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MONETE E LUOGHI IMPORTANTI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892" y="2133600"/>
            <a:ext cx="9552720" cy="4724400"/>
          </a:xfrm>
        </p:spPr>
        <p:txBody>
          <a:bodyPr>
            <a:normAutofit fontScale="85000" lnSpcReduction="20000"/>
          </a:bodyPr>
          <a:lstStyle/>
          <a:p>
            <a:r>
              <a:rPr sz="3200" dirty="0"/>
              <a:t>Monete</a:t>
            </a:r>
            <a:r>
              <a:rPr lang="it-CH" sz="3200" dirty="0"/>
              <a:t>:</a:t>
            </a:r>
          </a:p>
          <a:p>
            <a:pPr marL="0" indent="0">
              <a:buNone/>
            </a:pPr>
            <a:endParaRPr sz="3200" dirty="0"/>
          </a:p>
          <a:p>
            <a:pPr lvl="1"/>
            <a:r>
              <a:rPr sz="3200" dirty="0"/>
              <a:t>Su alcune monete appare il suo profilo: servivano per comunicare potere e immagine.</a:t>
            </a:r>
          </a:p>
          <a:p>
            <a:r>
              <a:rPr sz="3200" dirty="0"/>
              <a:t>Luoghi</a:t>
            </a:r>
          </a:p>
          <a:p>
            <a:pPr lvl="1"/>
            <a:r>
              <a:rPr sz="3200" dirty="0"/>
              <a:t>Alessandria (capitale)</a:t>
            </a:r>
            <a:endParaRPr lang="it-CH" sz="3200" dirty="0"/>
          </a:p>
          <a:p>
            <a:pPr lvl="1"/>
            <a:endParaRPr sz="3200" dirty="0"/>
          </a:p>
          <a:p>
            <a:pPr lvl="1"/>
            <a:r>
              <a:rPr sz="3200" dirty="0"/>
              <a:t>Il Nilo (ricchezza dell’Egitto)</a:t>
            </a:r>
            <a:endParaRPr lang="it-CH" sz="3200" dirty="0"/>
          </a:p>
          <a:p>
            <a:pPr lvl="1"/>
            <a:endParaRPr sz="3200" dirty="0"/>
          </a:p>
          <a:p>
            <a:pPr lvl="1"/>
            <a:r>
              <a:rPr sz="3200" dirty="0"/>
              <a:t>Roma (alleanze)</a:t>
            </a:r>
            <a:endParaRPr lang="it-CH" sz="3200" dirty="0"/>
          </a:p>
          <a:p>
            <a:pPr lvl="1"/>
            <a:endParaRPr sz="2400" dirty="0"/>
          </a:p>
          <a:p>
            <a:pPr lvl="1"/>
            <a:endParaRPr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-2447375" r="-2347375" b="100000"/>
          <a:stretch/>
        </p:blipFill>
        <p:spPr>
          <a:xfrm>
            <a:off x="8949987" y="3615987"/>
            <a:ext cx="3242013" cy="32420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732" y="3840536"/>
            <a:ext cx="2613880" cy="27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2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CONCLUSIONE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Cleopatra non è famosa solo per la bellezza</a:t>
            </a:r>
            <a:endParaRPr lang="it-CH" sz="2800" dirty="0"/>
          </a:p>
          <a:p>
            <a:pPr marL="0" indent="0">
              <a:buNone/>
            </a:pPr>
            <a:endParaRPr sz="2800" dirty="0"/>
          </a:p>
          <a:p>
            <a:r>
              <a:rPr sz="2800" dirty="0"/>
              <a:t>è ricordata soprattutto per cultura, politica e strategie.</a:t>
            </a:r>
            <a:endParaRPr lang="it-CH" sz="2800" dirty="0"/>
          </a:p>
          <a:p>
            <a:pPr marL="0" indent="0">
              <a:buNone/>
            </a:pPr>
            <a:endParaRPr sz="2800" dirty="0"/>
          </a:p>
          <a:p>
            <a:r>
              <a:rPr sz="2800" dirty="0"/>
              <a:t>La sua storia ha cambiato il destino dell’Egitto e di Roma.</a:t>
            </a:r>
          </a:p>
        </p:txBody>
      </p:sp>
    </p:spTree>
    <p:extLst>
      <p:ext uri="{BB962C8B-B14F-4D97-AF65-F5344CB8AC3E}">
        <p14:creationId xmlns:p14="http://schemas.microsoft.com/office/powerpoint/2010/main" val="30150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69832" y="1120874"/>
            <a:ext cx="8911687" cy="870582"/>
          </a:xfrm>
        </p:spPr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DOMANDE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32" y="1991456"/>
            <a:ext cx="4775029" cy="4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0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ATTIVITÀ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sz="2400" dirty="0"/>
              <a:t>Rispondere </a:t>
            </a:r>
            <a:r>
              <a:rPr lang="it-CH" sz="2400"/>
              <a:t>alle domande</a:t>
            </a:r>
            <a:endParaRPr lang="it-CH" sz="2400" dirty="0"/>
          </a:p>
          <a:p>
            <a:endParaRPr lang="it-CH" sz="2400" dirty="0"/>
          </a:p>
          <a:p>
            <a:r>
              <a:rPr lang="it-CH" sz="2400" dirty="0"/>
              <a:t>Regole:</a:t>
            </a:r>
          </a:p>
          <a:p>
            <a:r>
              <a:rPr lang="it-CH" sz="2400" dirty="0"/>
              <a:t>Si fa da soli</a:t>
            </a:r>
          </a:p>
          <a:p>
            <a:r>
              <a:rPr lang="it-CH" sz="2400" dirty="0"/>
              <a:t>Silenzio</a:t>
            </a:r>
          </a:p>
          <a:p>
            <a:r>
              <a:rPr lang="it-CH" sz="2400" dirty="0"/>
              <a:t>Si può chiedere aiuto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073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CH" sz="9600" dirty="0">
                <a:solidFill>
                  <a:srgbClr val="C00000"/>
                </a:solidFill>
                <a:latin typeface="Bauhaus 93" panose="04030905020B02020C02" pitchFamily="82" charset="0"/>
              </a:rPr>
              <a:t>Fine </a:t>
            </a:r>
            <a:r>
              <a:rPr lang="it-CH" sz="9600" dirty="0">
                <a:solidFill>
                  <a:srgbClr val="C00000"/>
                </a:solidFill>
                <a:latin typeface="Bauhaus 93" panose="04030905020B02020C02" pitchFamily="82" charset="0"/>
                <a:sym typeface="Wingdings" panose="05000000000000000000" pitchFamily="2" charset="2"/>
              </a:rPr>
              <a:t></a:t>
            </a:r>
            <a:endParaRPr lang="en-US" sz="9600" dirty="0">
              <a:solidFill>
                <a:srgbClr val="C000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2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INDICE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 dirty="0"/>
              <a:t>1) Chi era Cleopatra</a:t>
            </a:r>
          </a:p>
          <a:p>
            <a:r>
              <a:rPr sz="2400" dirty="0"/>
              <a:t>2) Nascita e morte</a:t>
            </a:r>
          </a:p>
          <a:p>
            <a:r>
              <a:rPr sz="2400" dirty="0"/>
              <a:t>3) Perché è famosa</a:t>
            </a:r>
          </a:p>
          <a:p>
            <a:r>
              <a:rPr sz="2400" dirty="0"/>
              <a:t>4) Figli e famiglia</a:t>
            </a:r>
          </a:p>
          <a:p>
            <a:r>
              <a:rPr sz="2400" dirty="0"/>
              <a:t>5) Alleanze con Roma</a:t>
            </a:r>
          </a:p>
          <a:p>
            <a:r>
              <a:rPr sz="2400" dirty="0"/>
              <a:t>6) Curiosità, monete e </a:t>
            </a:r>
            <a:r>
              <a:rPr sz="2400" dirty="0" err="1"/>
              <a:t>luogh</a:t>
            </a:r>
            <a:r>
              <a:rPr lang="it-CH" sz="2400" dirty="0"/>
              <a:t>i</a:t>
            </a:r>
          </a:p>
          <a:p>
            <a:r>
              <a:rPr lang="it-CH" sz="2400" dirty="0"/>
              <a:t>7) ascoltare la presentazione</a:t>
            </a:r>
            <a:endParaRPr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666" y="969353"/>
            <a:ext cx="3614286" cy="37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40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CHI ERA CLEOPATRA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420" y="2230316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sz="2400" dirty="0"/>
              <a:t>Cleopatra VII Filopatore</a:t>
            </a:r>
            <a:endParaRPr lang="it-CH" sz="2400" dirty="0"/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Ultima Regina dell’Egitto antico (Alessandria)</a:t>
            </a:r>
            <a:endParaRPr lang="it-CH" sz="2400" dirty="0"/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Molto colta: parlava diverse lingue</a:t>
            </a:r>
            <a:endParaRPr lang="it-CH" sz="2400" dirty="0"/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Governò in un periodo di forte pressione da parte di Roma.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298" y="315423"/>
            <a:ext cx="3504470" cy="35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LE LINGUE CHE PARLAVA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756" y="2302189"/>
            <a:ext cx="8915400" cy="3777622"/>
          </a:xfrm>
        </p:spPr>
        <p:txBody>
          <a:bodyPr/>
          <a:lstStyle/>
          <a:p>
            <a:r>
              <a:rPr sz="2400" dirty="0"/>
              <a:t>Greco antico (la sua lingua Madre)</a:t>
            </a:r>
            <a:endParaRPr lang="it-CH" sz="2400" dirty="0"/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Egiziano (importante per parlare con il popolo)</a:t>
            </a:r>
            <a:endParaRPr lang="it-CH" sz="2400" dirty="0"/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Secondo diverse fonti conosceva anche: latino,</a:t>
            </a:r>
            <a:endParaRPr lang="it-CH" sz="2400" dirty="0"/>
          </a:p>
          <a:p>
            <a:pPr marL="0" indent="0">
              <a:buNone/>
            </a:pPr>
            <a:r>
              <a:rPr sz="2400" dirty="0"/>
              <a:t>ebraico, aramaico e siriaco.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884" y="106984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NASCITA E MORTE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nascita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105635" y="2545738"/>
            <a:ext cx="4342893" cy="3354060"/>
          </a:xfrm>
        </p:spPr>
        <p:txBody>
          <a:bodyPr>
            <a:normAutofit/>
          </a:bodyPr>
          <a:lstStyle/>
          <a:p>
            <a:r>
              <a:rPr lang="it-CH" sz="4000" dirty="0"/>
              <a:t>69 a.C.</a:t>
            </a:r>
          </a:p>
          <a:p>
            <a:r>
              <a:rPr lang="it-CH" sz="2400" dirty="0"/>
              <a:t>Alessandria d’Egitto </a:t>
            </a:r>
            <a:endParaRPr lang="en-US" sz="24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morte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43764" y="2544124"/>
            <a:ext cx="5520343" cy="1632222"/>
          </a:xfrm>
        </p:spPr>
        <p:txBody>
          <a:bodyPr>
            <a:normAutofit/>
          </a:bodyPr>
          <a:lstStyle/>
          <a:p>
            <a:r>
              <a:rPr lang="it-CH" sz="4000" dirty="0"/>
              <a:t>30 a.C. </a:t>
            </a:r>
            <a:r>
              <a:rPr lang="it-CH" sz="3000" dirty="0"/>
              <a:t>(10 o 12 agosto)</a:t>
            </a:r>
            <a:endParaRPr lang="en-US" sz="3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173" y="3967432"/>
            <a:ext cx="4349203" cy="25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1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5075"/>
          </a:xfrm>
        </p:spPr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FILMATI: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04474" y="2576146"/>
            <a:ext cx="8915400" cy="7080599"/>
          </a:xfrm>
        </p:spPr>
        <p:txBody>
          <a:bodyPr/>
          <a:lstStyle/>
          <a:p>
            <a:endParaRPr lang="it-CH" dirty="0">
              <a:solidFill>
                <a:srgbClr val="C00000"/>
              </a:solidFill>
            </a:endParaRPr>
          </a:p>
          <a:p>
            <a:r>
              <a:rPr lang="it-CH" dirty="0">
                <a:solidFill>
                  <a:srgbClr val="C00000"/>
                </a:solidFill>
                <a:hlinkClick r:id="rId2" action="ppaction://hlinkfile"/>
              </a:rPr>
              <a:t>Filmato 1</a:t>
            </a:r>
            <a:endParaRPr lang="it-CH" dirty="0">
              <a:solidFill>
                <a:srgbClr val="C00000"/>
              </a:solidFill>
            </a:endParaRPr>
          </a:p>
          <a:p>
            <a:endParaRPr lang="it-CH" dirty="0">
              <a:solidFill>
                <a:schemeClr val="tx1"/>
              </a:solidFill>
            </a:endParaRPr>
          </a:p>
          <a:p>
            <a:r>
              <a:rPr lang="it-CH" dirty="0">
                <a:solidFill>
                  <a:srgbClr val="C00000"/>
                </a:solidFill>
                <a:hlinkClick r:id="rId3" action="ppaction://hlinkfile"/>
              </a:rPr>
              <a:t>Filmato 2</a:t>
            </a:r>
            <a:endParaRPr lang="it-CH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r>
              <a:rPr lang="it-CH" dirty="0"/>
              <a:t>Protagonista Ariya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1389185"/>
            <a:ext cx="4547088" cy="45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8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PERCHÉ</a:t>
            </a:r>
            <a:r>
              <a:rPr lang="it-CH" dirty="0"/>
              <a:t> </a:t>
            </a:r>
            <a:r>
              <a:rPr lang="it-CH" dirty="0">
                <a:solidFill>
                  <a:srgbClr val="C00000"/>
                </a:solidFill>
              </a:rPr>
              <a:t>ERA FAMOSA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sz="2400" dirty="0"/>
              <a:t>Per la sua intelligenza e abilità politica.</a:t>
            </a:r>
            <a:endParaRPr lang="it-CH" sz="2400" dirty="0"/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Per il carisma e la capacità di convincere gli altri.</a:t>
            </a:r>
            <a:endParaRPr lang="it-CH" sz="2400" dirty="0"/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Per le alleanze con leader romani (Giulio Cesare e Marco Antonio).</a:t>
            </a:r>
            <a:endParaRPr lang="it-CH" sz="2400" dirty="0"/>
          </a:p>
          <a:p>
            <a:pPr marL="0" indent="0">
              <a:buNone/>
            </a:pPr>
            <a:endParaRPr sz="2400" dirty="0"/>
          </a:p>
          <a:p>
            <a:r>
              <a:rPr sz="2400" dirty="0"/>
              <a:t>Perché la sua storia è diventata un mito (libri, film, teatro).</a:t>
            </a:r>
          </a:p>
        </p:txBody>
      </p:sp>
    </p:spTree>
    <p:extLst>
      <p:ext uri="{BB962C8B-B14F-4D97-AF65-F5344CB8AC3E}">
        <p14:creationId xmlns:p14="http://schemas.microsoft.com/office/powerpoint/2010/main" val="18325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FIGLI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2874" y="1905000"/>
            <a:ext cx="10949126" cy="4820575"/>
          </a:xfrm>
        </p:spPr>
        <p:txBody>
          <a:bodyPr>
            <a:normAutofit/>
          </a:bodyPr>
          <a:lstStyle/>
          <a:p>
            <a:r>
              <a:rPr lang="it-CH" sz="2400" dirty="0"/>
              <a:t>Tolomeo XV Cesarione figlio di Cleopatra e Cesare</a:t>
            </a:r>
          </a:p>
          <a:p>
            <a:pPr marL="0" indent="0">
              <a:buNone/>
            </a:pPr>
            <a:endParaRPr lang="it-CH" sz="2400" dirty="0"/>
          </a:p>
          <a:p>
            <a:r>
              <a:rPr lang="it-CH" sz="2400" dirty="0"/>
              <a:t>Alessandro Elio figlio di Cleopatra e  Marco Antonio</a:t>
            </a:r>
          </a:p>
          <a:p>
            <a:pPr marL="0" indent="0">
              <a:buNone/>
            </a:pPr>
            <a:endParaRPr lang="it-CH" sz="2400" dirty="0"/>
          </a:p>
          <a:p>
            <a:r>
              <a:rPr lang="it-CH" sz="2400" dirty="0"/>
              <a:t>Cleopatra Selene la figlia di Cleopatra e Marco Antonio</a:t>
            </a:r>
          </a:p>
          <a:p>
            <a:pPr marL="0" indent="0">
              <a:buNone/>
            </a:pPr>
            <a:endParaRPr lang="it-CH" sz="2400" dirty="0"/>
          </a:p>
          <a:p>
            <a:r>
              <a:rPr lang="it-CH" sz="2400" dirty="0"/>
              <a:t>Tolomeo Filadelfo figlio di Cleopatra e Marco Antonio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724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C00000"/>
                </a:solidFill>
              </a:rPr>
              <a:t>LE ALLEANZE ROMANE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b="1" dirty="0">
                <a:solidFill>
                  <a:srgbClr val="C00000"/>
                </a:solidFill>
              </a:rPr>
              <a:t>Giulio Cesare</a:t>
            </a:r>
            <a:br>
              <a:rPr lang="it-CH" dirty="0"/>
            </a:br>
            <a:r>
              <a:rPr lang="it-CH" sz="2000" dirty="0"/>
              <a:t>Era la sua amante e anche sua alleata assieme hanno dato alla luce Cesarione, e assicurandosi così  il trono</a:t>
            </a:r>
          </a:p>
          <a:p>
            <a:pPr marL="0" indent="0">
              <a:buNone/>
            </a:pPr>
            <a:endParaRPr lang="it-CH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CH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CH" sz="2000" dirty="0">
              <a:solidFill>
                <a:srgbClr val="C00000"/>
              </a:solidFill>
            </a:endParaRPr>
          </a:p>
          <a:p>
            <a:r>
              <a:rPr lang="it-CH" sz="2000" b="1" dirty="0">
                <a:solidFill>
                  <a:srgbClr val="C00000"/>
                </a:solidFill>
              </a:rPr>
              <a:t>Marco Antonio</a:t>
            </a:r>
            <a:br>
              <a:rPr lang="it-CH" sz="2000" dirty="0"/>
            </a:br>
            <a:r>
              <a:rPr lang="it-CH" sz="2000" dirty="0"/>
              <a:t>Strinsero un’alleanza molto strategica e anche una relazione amorosa e tutto questo portò alla guerra contro Ottaviano</a:t>
            </a:r>
            <a:endParaRPr lang="en-US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36" y="4917524"/>
            <a:ext cx="2417519" cy="171407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56" y="1589870"/>
            <a:ext cx="2069490" cy="23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43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ilo">
  <a:themeElements>
    <a:clrScheme name="Personalizzato 1">
      <a:dk1>
        <a:sysClr val="windowText" lastClr="000000"/>
      </a:dk1>
      <a:lt1>
        <a:sysClr val="window" lastClr="FFFFFF"/>
      </a:lt1>
      <a:dk2>
        <a:srgbClr val="765C30"/>
      </a:dk2>
      <a:lt2>
        <a:srgbClr val="EAE8CF"/>
      </a:lt2>
      <a:accent1>
        <a:srgbClr val="CCB182"/>
      </a:accent1>
      <a:accent2>
        <a:srgbClr val="B38648"/>
      </a:accent2>
      <a:accent3>
        <a:srgbClr val="865331"/>
      </a:accent3>
      <a:accent4>
        <a:srgbClr val="B38648"/>
      </a:accent4>
      <a:accent5>
        <a:srgbClr val="AD650D"/>
      </a:accent5>
      <a:accent6>
        <a:srgbClr val="765C30"/>
      </a:accent6>
      <a:hlink>
        <a:srgbClr val="E0D0B4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15884</TotalTime>
  <Words>493</Words>
  <Application>Microsoft Macintosh PowerPoint</Application>
  <PresentationFormat>Widescreen</PresentationFormat>
  <Paragraphs>122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Bauhaus 93</vt:lpstr>
      <vt:lpstr>Calibri</vt:lpstr>
      <vt:lpstr>Century Gothic</vt:lpstr>
      <vt:lpstr>Wingdings 3</vt:lpstr>
      <vt:lpstr>Filo</vt:lpstr>
      <vt:lpstr>CLEOPATRA</vt:lpstr>
      <vt:lpstr>INDICE</vt:lpstr>
      <vt:lpstr>CHI ERA CLEOPATRA</vt:lpstr>
      <vt:lpstr>LE LINGUE CHE PARLAVA </vt:lpstr>
      <vt:lpstr>NASCITA E MORTE</vt:lpstr>
      <vt:lpstr>FILMATI:</vt:lpstr>
      <vt:lpstr>PERCHÉ ERA FAMOSA</vt:lpstr>
      <vt:lpstr>FIGLI</vt:lpstr>
      <vt:lpstr>LE ALLEANZE ROMANE</vt:lpstr>
      <vt:lpstr>IL SUO RUOLO COME SOVRANA</vt:lpstr>
      <vt:lpstr>FAMIGLIA</vt:lpstr>
      <vt:lpstr>CURIOSITÀ</vt:lpstr>
      <vt:lpstr>MONETE E LUOGHI IMPORTANTI</vt:lpstr>
      <vt:lpstr>CONCLUSIONE</vt:lpstr>
      <vt:lpstr>DOMANDE</vt:lpstr>
      <vt:lpstr>ATTIVITÀ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CLEOPATRA</dc:title>
  <dc:creator>Vasfi Aydin</dc:creator>
  <cp:lastModifiedBy>Pordenone Gian Franco</cp:lastModifiedBy>
  <cp:revision>53</cp:revision>
  <dcterms:created xsi:type="dcterms:W3CDTF">2026-01-15T15:54:05Z</dcterms:created>
  <dcterms:modified xsi:type="dcterms:W3CDTF">2026-03-05T11:31:56Z</dcterms:modified>
</cp:coreProperties>
</file>