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Didot"/>
        <a:ea typeface="Didot"/>
        <a:cs typeface="Didot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Didot"/>
          <a:ea typeface="Didot"/>
          <a:cs typeface="Didot"/>
        </a:font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Didot"/>
          <a:ea typeface="Didot"/>
          <a:cs typeface="Didot"/>
        </a:font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idot"/>
          <a:ea typeface="Didot"/>
          <a:cs typeface="Didot"/>
        </a:font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idot"/>
          <a:ea typeface="Didot"/>
          <a:cs typeface="Didot"/>
        </a:font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idot"/>
          <a:ea typeface="Didot"/>
          <a:cs typeface="Didot"/>
        </a:font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idot"/>
          <a:ea typeface="Didot"/>
          <a:cs typeface="Didot"/>
        </a:font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dot"/>
          <a:ea typeface="Didot"/>
          <a:cs typeface="Didot"/>
        </a:font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/>
          <p:nvPr>
            <p:ph type="body" sz="quarter" idx="21"/>
          </p:nvPr>
        </p:nvSpPr>
        <p:spPr>
          <a:xfrm>
            <a:off x="1270000" y="6362700"/>
            <a:ext cx="10464800" cy="57505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000"/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/>
          <p:nvPr>
            <p:ph type="body" sz="quarter" idx="22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FontTx/>
              <a:buNone/>
              <a:defRPr sz="4200"/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21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21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4700">
                <a:solidFill>
                  <a:srgbClr val="E03335"/>
                </a:solidFill>
                <a:latin typeface="+mn-lt"/>
                <a:ea typeface="+mn-ea"/>
                <a:cs typeface="+mn-cs"/>
                <a:sym typeface="Herculanum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idx="21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4700">
                <a:solidFill>
                  <a:srgbClr val="E03335"/>
                </a:solidFill>
                <a:latin typeface="+mn-lt"/>
                <a:ea typeface="+mn-ea"/>
                <a:cs typeface="+mn-cs"/>
                <a:sym typeface="Herculanum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21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half" idx="21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idx="22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23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rgbClr val="51573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85604A"/>
          </a:solidFill>
          <a:uFillTx/>
          <a:latin typeface="+mj-lt"/>
          <a:ea typeface="+mj-ea"/>
          <a:cs typeface="+mj-cs"/>
          <a:sym typeface="Noteworthy Light"/>
        </a:defRPr>
      </a:lvl9pPr>
    </p:titleStyle>
    <p:bodyStyle>
      <a:lvl1pPr marL="381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1pPr>
      <a:lvl2pPr marL="762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2pPr>
      <a:lvl3pPr marL="1143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3pPr>
      <a:lvl4pPr marL="1524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4pPr>
      <a:lvl5pPr marL="1905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5pPr>
      <a:lvl6pPr marL="2286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6pPr>
      <a:lvl7pPr marL="2667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7pPr>
      <a:lvl8pPr marL="3048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8pPr>
      <a:lvl9pPr marL="3429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Didot"/>
          <a:ea typeface="Didot"/>
          <a:cs typeface="Didot"/>
          <a:sym typeface="Dido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a Rinascita…"/>
          <p:cNvSpPr txBox="1"/>
          <p:nvPr>
            <p:ph type="ctrTitle"/>
          </p:nvPr>
        </p:nvSpPr>
        <p:spPr>
          <a:xfrm>
            <a:off x="89891" y="-1861437"/>
            <a:ext cx="12825017" cy="8797398"/>
          </a:xfrm>
          <a:prstGeom prst="rect">
            <a:avLst/>
          </a:prstGeom>
        </p:spPr>
        <p:txBody>
          <a:bodyPr/>
          <a:lstStyle/>
          <a:p>
            <a:pPr>
              <a:defRPr sz="16000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La Rinascita </a:t>
            </a:r>
          </a:p>
          <a:p>
            <a:pPr>
              <a:defRPr sz="16000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del commercio </a:t>
            </a:r>
          </a:p>
        </p:txBody>
      </p:sp>
      <p:sp>
        <p:nvSpPr>
          <p:cNvPr id="120" name="Doppio clic per modificare"/>
          <p:cNvSpPr txBox="1"/>
          <p:nvPr>
            <p:ph type="subTitle" sz="quarter" idx="1"/>
          </p:nvPr>
        </p:nvSpPr>
        <p:spPr>
          <a:xfrm>
            <a:off x="-9080500" y="9829800"/>
            <a:ext cx="10795000" cy="22352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Raissa e Mila 2015"/>
          <p:cNvSpPr txBox="1"/>
          <p:nvPr/>
        </p:nvSpPr>
        <p:spPr>
          <a:xfrm>
            <a:off x="6311875" y="7336113"/>
            <a:ext cx="35306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pPr/>
            <a:r>
              <a:t>Raissa e Mila 2015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3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  <p:bldP build="whole" bldLvl="1" animBg="1" rev="0" advAuto="0" spid="120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magine del 31.01.15 alle 10.52 (1).jpg" descr="Immagine del 31.01.15 alle 10.52 (1)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49" t="0" r="574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Hanseatic_league.jpg" descr="Hanseatic_league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468720" y="2022525"/>
            <a:ext cx="4998328" cy="6653534"/>
          </a:xfrm>
          <a:prstGeom prst="rect">
            <a:avLst/>
          </a:prstGeom>
        </p:spPr>
      </p:pic>
      <p:sp>
        <p:nvSpPr>
          <p:cNvPr id="153" name="I Mercanti e la Lega Anseatica"/>
          <p:cNvSpPr txBox="1"/>
          <p:nvPr>
            <p:ph type="title"/>
          </p:nvPr>
        </p:nvSpPr>
        <p:spPr>
          <a:xfrm>
            <a:off x="1444027" y="318795"/>
            <a:ext cx="10795001" cy="2362201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5C4132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pPr/>
            <a:r>
              <a:t>I Mercanti e la Lega Anseatica </a:t>
            </a:r>
          </a:p>
        </p:txBody>
      </p:sp>
      <p:sp>
        <p:nvSpPr>
          <p:cNvPr id="154" name="Lega Anseatica = Unione…"/>
          <p:cNvSpPr txBox="1"/>
          <p:nvPr>
            <p:ph type="body" sz="half" idx="1"/>
          </p:nvPr>
        </p:nvSpPr>
        <p:spPr>
          <a:xfrm>
            <a:off x="850242" y="1429086"/>
            <a:ext cx="5397501" cy="7160833"/>
          </a:xfrm>
          <a:prstGeom prst="rect">
            <a:avLst/>
          </a:prstGeom>
        </p:spPr>
        <p:txBody>
          <a:bodyPr/>
          <a:lstStyle/>
          <a:p>
            <a:pPr marL="361949" indent="-361949" defTabSz="554990">
              <a:spcBef>
                <a:spcPts val="2600"/>
              </a:spcBef>
              <a:buBlip>
                <a:blip r:embed="rId3"/>
              </a:buBlip>
              <a:defRPr sz="3895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Lega Anseatica = Unione </a:t>
            </a:r>
          </a:p>
          <a:p>
            <a:pPr marL="361949" indent="-361949" defTabSz="554990">
              <a:spcBef>
                <a:spcPts val="2600"/>
              </a:spcBef>
              <a:buBlip>
                <a:blip r:embed="rId3"/>
              </a:buBlip>
              <a:defRPr sz="3895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Nel XIII secolo</a:t>
            </a:r>
          </a:p>
          <a:p>
            <a:pPr marL="361949" indent="-361949" defTabSz="554990">
              <a:spcBef>
                <a:spcPts val="2600"/>
              </a:spcBef>
              <a:buBlip>
                <a:blip r:embed="rId3"/>
              </a:buBlip>
              <a:defRPr sz="3895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Attorno al Mar Baltico e all’Europa Settentrionale</a:t>
            </a:r>
          </a:p>
          <a:p>
            <a:pPr marL="361949" indent="-361949" defTabSz="554990">
              <a:spcBef>
                <a:spcPts val="2600"/>
              </a:spcBef>
              <a:buBlip>
                <a:blip r:embed="rId3"/>
              </a:buBlip>
              <a:defRPr sz="3895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Conquista una forza economica</a:t>
            </a:r>
          </a:p>
          <a:p>
            <a:pPr marL="361949" indent="-361949" defTabSz="554990">
              <a:spcBef>
                <a:spcPts val="2600"/>
              </a:spcBef>
              <a:buBlip>
                <a:blip r:embed="rId3"/>
              </a:buBlip>
              <a:defRPr sz="3895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Fornendo prodotti ai Russi e ai Scandinavi </a:t>
            </a:r>
          </a:p>
          <a:p>
            <a:pPr marL="361949" indent="-361949" defTabSz="554990">
              <a:spcBef>
                <a:spcPts val="2600"/>
              </a:spcBef>
              <a:buBlip>
                <a:blip r:embed="rId3"/>
              </a:buBlip>
              <a:defRPr sz="3895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La categoria dei mercanti </a:t>
            </a:r>
          </a:p>
        </p:txBody>
      </p:sp>
      <p:pic>
        <p:nvPicPr>
          <p:cNvPr id="155" name="Hanseatic_league.jpg" descr="Hanseatic_league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550" y="-12525438"/>
            <a:ext cx="2654301" cy="3479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Class="entr" nodeType="with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27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75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275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275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275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75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75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275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75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p" bldLvl="5" animBg="1" rev="0" advAuto="0" spid="154" grpId="3"/>
      <p:bldP build="whole" bldLvl="1" animBg="1" rev="0" advAuto="0" spid="15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905576796_76fc0d6117_b.jpg" descr="905576796_76fc0d6117_b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40727" y="2458213"/>
            <a:ext cx="4292601" cy="5664201"/>
          </a:xfrm>
          <a:prstGeom prst="rect">
            <a:avLst/>
          </a:prstGeom>
        </p:spPr>
      </p:pic>
      <p:sp>
        <p:nvSpPr>
          <p:cNvPr id="158" name="Esportazi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Esportazione</a:t>
            </a:r>
          </a:p>
        </p:txBody>
      </p:sp>
      <p:sp>
        <p:nvSpPr>
          <p:cNvPr id="159" name="In Russia, Scandinavia, in Italia e pure fino in Oriente…"/>
          <p:cNvSpPr txBox="1"/>
          <p:nvPr>
            <p:ph type="body" sz="half" idx="1"/>
          </p:nvPr>
        </p:nvSpPr>
        <p:spPr>
          <a:xfrm>
            <a:off x="1104900" y="1208602"/>
            <a:ext cx="5397500" cy="752899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In Russia, Scandinavia, in Italia e pure fino in Oriente</a:t>
            </a:r>
          </a:p>
          <a:p>
            <a:pPr>
              <a:buBlip>
                <a:blip r:embed="rId3"/>
              </a:buBlip>
              <a:defRPr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In cambio pellicce, aringhe salate, ferri, minerali e altri prodotti vari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  <p:bldP build="whole" bldLvl="1" animBg="1" rev="0" advAuto="0" spid="157" grpId="3"/>
      <p:bldP build="p" bldLvl="5" animBg="1" rev="0" advAuto="0" spid="15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The_Pass_of_Faido_Ruskin.jpg" descr="The_Pass_of_Faido_Ruskin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57500" y="698500"/>
            <a:ext cx="7302500" cy="5397500"/>
          </a:xfrm>
          <a:prstGeom prst="rect">
            <a:avLst/>
          </a:prstGeom>
        </p:spPr>
      </p:pic>
      <p:sp>
        <p:nvSpPr>
          <p:cNvPr id="162" name="Doppio clic per modificare"/>
          <p:cNvSpPr txBox="1"/>
          <p:nvPr>
            <p:ph type="title"/>
          </p:nvPr>
        </p:nvSpPr>
        <p:spPr>
          <a:xfrm>
            <a:off x="2461409" y="9728142"/>
            <a:ext cx="10795001" cy="1397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Il passo del San Gottardo"/>
          <p:cNvSpPr txBox="1"/>
          <p:nvPr>
            <p:ph type="body" sz="quarter" idx="1"/>
          </p:nvPr>
        </p:nvSpPr>
        <p:spPr>
          <a:xfrm>
            <a:off x="1052357" y="6653331"/>
            <a:ext cx="10912786" cy="2112866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pPr/>
            <a:r>
              <a:t>Il passo del San Gottardo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ppio clic per modificare"/>
          <p:cNvSpPr/>
          <p:nvPr>
            <p:ph type="title"/>
          </p:nvPr>
        </p:nvSpPr>
        <p:spPr>
          <a:xfrm>
            <a:off x="1385048" y="-3498030"/>
            <a:ext cx="10795001" cy="23622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>
              <a:defRPr sz="3600">
                <a:solidFill>
                  <a:srgbClr val="625B48"/>
                </a:solidFill>
                <a:latin typeface="+mn-lt"/>
                <a:ea typeface="+mn-ea"/>
                <a:cs typeface="+mn-cs"/>
                <a:sym typeface="Herculanum"/>
              </a:defRPr>
            </a:pPr>
          </a:p>
        </p:txBody>
      </p:sp>
      <p:sp>
        <p:nvSpPr>
          <p:cNvPr id="166" name="Tedeschi da Nord italiani da Sud…"/>
          <p:cNvSpPr txBox="1"/>
          <p:nvPr>
            <p:ph type="body" sz="half" idx="1"/>
          </p:nvPr>
        </p:nvSpPr>
        <p:spPr>
          <a:xfrm>
            <a:off x="1111250" y="114460"/>
            <a:ext cx="5397500" cy="857862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Papyrus"/>
                <a:ea typeface="Papyrus"/>
                <a:cs typeface="Papyrus"/>
                <a:sym typeface="Papyrus"/>
              </a:defRPr>
            </a:pPr>
            <a:r>
              <a:t>Tedeschi da Nord italiani da Sud</a:t>
            </a:r>
          </a:p>
          <a:p>
            <a:pPr>
              <a:buBlip>
                <a:blip r:embed="rId2"/>
              </a:buBlip>
              <a:defRPr>
                <a:latin typeface="Papyrus"/>
                <a:ea typeface="Papyrus"/>
                <a:cs typeface="Papyrus"/>
                <a:sym typeface="Papyrus"/>
              </a:defRPr>
            </a:pPr>
            <a:r>
              <a:t>Passaggio attraverso le Alpi</a:t>
            </a:r>
          </a:p>
          <a:p>
            <a:pPr>
              <a:buBlip>
                <a:blip r:embed="rId2"/>
              </a:buBlip>
              <a:defRPr>
                <a:latin typeface="Papyrus"/>
                <a:ea typeface="Papyrus"/>
                <a:cs typeface="Papyrus"/>
                <a:sym typeface="Papyrus"/>
              </a:defRPr>
            </a:pPr>
            <a:r>
              <a:t>Sfruttando tutto il possibile </a:t>
            </a:r>
          </a:p>
        </p:txBody>
      </p:sp>
      <p:pic>
        <p:nvPicPr>
          <p:cNvPr id="167" name="Unknown-3.jpg" descr="Unknown-3.jp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224273" y="2618824"/>
            <a:ext cx="6491387" cy="4147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2"/>
      <p:bldP build="whole" bldLvl="1" animBg="1" rev="0" advAuto="0" spid="16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Unknown-5.jpg" descr="Unknown-5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476788" y="-462264"/>
            <a:ext cx="8671053" cy="9836069"/>
          </a:xfrm>
          <a:prstGeom prst="rect">
            <a:avLst/>
          </a:prstGeom>
          <a:ln w="9525">
            <a:round/>
          </a:ln>
          <a:effectLst>
            <a:reflection blurRad="0" stA="100000" stPos="0" endA="0" endPos="40000" dist="0" dir="5400000" fadeDir="5400000" sx="100000" sy="-100000" kx="0" ky="0" algn="bl" rotWithShape="0"/>
          </a:effectLst>
        </p:spPr>
      </p:pic>
      <p:sp>
        <p:nvSpPr>
          <p:cNvPr id="170" name="Ci sono domande?"/>
          <p:cNvSpPr/>
          <p:nvPr/>
        </p:nvSpPr>
        <p:spPr>
          <a:xfrm>
            <a:off x="2546638" y="3922370"/>
            <a:ext cx="853135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200">
                <a:solidFill>
                  <a:srgbClr val="0433FF"/>
                </a:solidFill>
                <a:latin typeface="+mn-lt"/>
                <a:ea typeface="+mn-ea"/>
                <a:cs typeface="+mn-cs"/>
                <a:sym typeface="Herculanum"/>
              </a:defRPr>
            </a:lvl1pPr>
          </a:lstStyle>
          <a:p>
            <a:pPr/>
            <a:r>
              <a:t>Ci sono domande?</a:t>
            </a:r>
          </a:p>
        </p:txBody>
      </p:sp>
      <p:sp>
        <p:nvSpPr>
          <p:cNvPr id="171" name="Testo"/>
          <p:cNvSpPr txBox="1"/>
          <p:nvPr/>
        </p:nvSpPr>
        <p:spPr>
          <a:xfrm>
            <a:off x="1903257" y="-1517089"/>
            <a:ext cx="2400301" cy="1016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/>
          <a:p>
            <a:pPr>
              <a:defRPr sz="7200">
                <a:solidFill>
                  <a:srgbClr val="FF272E"/>
                </a:solidFill>
                <a:latin typeface="+mn-lt"/>
                <a:ea typeface="+mn-ea"/>
                <a:cs typeface="+mn-cs"/>
                <a:sym typeface="Herculan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strips dir="r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Class="entr" nodeType="with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p" bldLvl="1" animBg="1" rev="0" advAuto="0" spid="17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razie per la vostra attenzione"/>
          <p:cNvSpPr txBox="1"/>
          <p:nvPr>
            <p:ph type="title"/>
          </p:nvPr>
        </p:nvSpPr>
        <p:spPr>
          <a:xfrm>
            <a:off x="12281360" y="10335726"/>
            <a:ext cx="10795001" cy="5932600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 Grazie per la vostra attenzione</a:t>
            </a:r>
          </a:p>
        </p:txBody>
      </p:sp>
      <p:sp>
        <p:nvSpPr>
          <p:cNvPr id="174" name="Grazie mille"/>
          <p:cNvSpPr txBox="1"/>
          <p:nvPr/>
        </p:nvSpPr>
        <p:spPr>
          <a:xfrm>
            <a:off x="4879973" y="4983122"/>
            <a:ext cx="293662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200">
                <a:solidFill>
                  <a:srgbClr val="E0211D"/>
                </a:solidFill>
                <a:latin typeface="+mn-lt"/>
                <a:ea typeface="+mn-ea"/>
                <a:cs typeface="+mn-cs"/>
                <a:sym typeface="Herculanum"/>
              </a:defRPr>
            </a:lvl1pPr>
          </a:lstStyle>
          <a:p>
            <a:pPr/>
            <a:r>
              <a:t>Grazie mille</a:t>
            </a:r>
          </a:p>
        </p:txBody>
      </p:sp>
      <p:pic>
        <p:nvPicPr>
          <p:cNvPr id="175" name="Stella Stella" descr="Stella Stell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5158" y="2937705"/>
            <a:ext cx="5126253" cy="4899241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6" name="Fumetto di citazione Fumetto di citazione" descr="Fumetto di citazione Fumetto di citazio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621" y="295846"/>
            <a:ext cx="10422838" cy="9592472"/>
          </a:xfrm>
          <a:prstGeom prst="rect">
            <a:avLst/>
          </a:prstGeom>
        </p:spPr>
      </p:pic>
      <p:sp>
        <p:nvSpPr>
          <p:cNvPr id="178" name="Scusateci se vi abbiamo"/>
          <p:cNvSpPr txBox="1"/>
          <p:nvPr/>
        </p:nvSpPr>
        <p:spPr>
          <a:xfrm>
            <a:off x="2465671" y="432421"/>
            <a:ext cx="1888206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>
                <a:solidFill>
                  <a:srgbClr val="48C3B7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pPr/>
            <a:r>
              <a:t>Scusateci se vi abbiamo </a:t>
            </a:r>
          </a:p>
        </p:txBody>
      </p:sp>
      <p:sp>
        <p:nvSpPr>
          <p:cNvPr id="179" name="Annoiato"/>
          <p:cNvSpPr txBox="1"/>
          <p:nvPr/>
        </p:nvSpPr>
        <p:spPr>
          <a:xfrm>
            <a:off x="8166013" y="732563"/>
            <a:ext cx="268009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>
                <a:solidFill>
                  <a:srgbClr val="00ED13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pPr/>
            <a:r>
              <a:t>Annoiato </a:t>
            </a:r>
          </a:p>
        </p:txBody>
      </p:sp>
      <p:pic>
        <p:nvPicPr>
          <p:cNvPr id="180" name="Fumetto di citazione Fumetto di citazione" descr="Fumetto di citazione Fumetto di citazio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3841" y="372327"/>
            <a:ext cx="10950012" cy="10029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2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3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2"/>
      <p:bldP build="whole" bldLvl="1" animBg="1" rev="0" advAuto="0" spid="174" grpId="1"/>
      <p:bldP build="whole" bldLvl="1" animBg="1" rev="0" advAuto="0" spid="179" grpId="5"/>
      <p:bldP build="whole" bldLvl="1" animBg="1" rev="0" advAuto="0" spid="175" grpId="6"/>
      <p:bldP build="whole" bldLvl="1" animBg="1" rev="0" advAuto="0" spid="176" grpId="3"/>
      <p:bldP build="whole" bldLvl="1" animBg="1" rev="0" advAuto="0" spid="178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Indice:"/>
          <p:cNvSpPr txBox="1"/>
          <p:nvPr>
            <p:ph type="title"/>
          </p:nvPr>
        </p:nvSpPr>
        <p:spPr>
          <a:xfrm>
            <a:off x="3839892" y="651184"/>
            <a:ext cx="4971144" cy="1368836"/>
          </a:xfrm>
          <a:prstGeom prst="rect">
            <a:avLst/>
          </a:prstGeom>
        </p:spPr>
        <p:txBody>
          <a:bodyPr/>
          <a:lstStyle/>
          <a:p>
            <a:pPr/>
            <a:r>
              <a:t>Indice: </a:t>
            </a:r>
          </a:p>
        </p:txBody>
      </p:sp>
      <p:sp>
        <p:nvSpPr>
          <p:cNvPr id="124" name="Il ritorno della moneta…"/>
          <p:cNvSpPr txBox="1"/>
          <p:nvPr>
            <p:ph type="body" idx="4294967295"/>
          </p:nvPr>
        </p:nvSpPr>
        <p:spPr>
          <a:xfrm>
            <a:off x="765772" y="1544043"/>
            <a:ext cx="10795001" cy="6944280"/>
          </a:xfrm>
          <a:prstGeom prst="rect">
            <a:avLst/>
          </a:prstGeom>
        </p:spPr>
        <p:txBody>
          <a:bodyPr/>
          <a:lstStyle/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Il ritorno della moneta 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I miglioramenti agricoli 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Dopo l’Anno Mille 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Il commercio più sviluppato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I mercanti e la lega Anseatica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Esportazione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Il passo del San Gottardo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Un piccolo assaggio</a:t>
            </a:r>
          </a:p>
          <a:p>
            <a:pPr marL="307975" indent="-307975" defTabSz="566674">
              <a:spcBef>
                <a:spcPts val="0"/>
              </a:spcBef>
              <a:buClrTx/>
              <a:buSzPct val="100000"/>
              <a:buFontTx/>
              <a:buAutoNum type="arabicPeriod" startAt="1"/>
              <a:defRPr sz="1746">
                <a:latin typeface="Zapfino"/>
                <a:ea typeface="Zapfino"/>
                <a:cs typeface="Zapfino"/>
                <a:sym typeface="Zapfino"/>
              </a:defRPr>
            </a:pPr>
            <a:r>
              <a:t>Domande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ripp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20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20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20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2000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20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2000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2000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4" grpId="2"/>
      <p:bldP build="whole" bldLvl="1" animBg="1" rev="0" advAuto="0" spid="1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Un passo per il commercio fu Tornare alla moneta"/>
          <p:cNvSpPr txBox="1"/>
          <p:nvPr>
            <p:ph type="title"/>
          </p:nvPr>
        </p:nvSpPr>
        <p:spPr>
          <a:xfrm>
            <a:off x="1104900" y="866393"/>
            <a:ext cx="10795000" cy="2362201"/>
          </a:xfrm>
          <a:prstGeom prst="rect">
            <a:avLst/>
          </a:prstGeom>
        </p:spPr>
        <p:txBody>
          <a:bodyPr/>
          <a:lstStyle/>
          <a:p>
            <a:pPr defTabSz="496570">
              <a:defRPr sz="221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pPr>
            <a:r>
              <a:t>Un passo per il commercio fu T</a:t>
            </a:r>
            <a:r>
              <a:rPr sz="3910"/>
              <a:t>ornare alla moneta</a:t>
            </a:r>
            <a:r>
              <a:rPr sz="3060"/>
              <a:t> </a:t>
            </a:r>
          </a:p>
        </p:txBody>
      </p:sp>
      <p:sp>
        <p:nvSpPr>
          <p:cNvPr id="127" name="Le monete d’oro…"/>
          <p:cNvSpPr txBox="1"/>
          <p:nvPr>
            <p:ph type="body" sz="half" idx="1"/>
          </p:nvPr>
        </p:nvSpPr>
        <p:spPr>
          <a:xfrm>
            <a:off x="856783" y="2207359"/>
            <a:ext cx="5397501" cy="5715001"/>
          </a:xfrm>
          <a:prstGeom prst="rect">
            <a:avLst/>
          </a:prstGeom>
        </p:spPr>
        <p:txBody>
          <a:bodyPr/>
          <a:lstStyle/>
          <a:p>
            <a:pPr marL="380999" indent="-380999">
              <a:buBlip>
                <a:blip r:embed="rId2"/>
              </a:buBlip>
              <a:defRPr sz="4600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Le monete d’oro</a:t>
            </a:r>
          </a:p>
          <a:p>
            <a:pPr marL="380999" indent="-380999">
              <a:buBlip>
                <a:blip r:embed="rId2"/>
              </a:buBlip>
              <a:defRPr sz="4600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Le monete d’argento </a:t>
            </a:r>
          </a:p>
          <a:p>
            <a:pPr marL="380999" indent="-380999">
              <a:buBlip>
                <a:blip r:embed="rId2"/>
              </a:buBlip>
              <a:defRPr sz="4600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Le monete di bronzo o rame  </a:t>
            </a:r>
          </a:p>
        </p:txBody>
      </p:sp>
      <p:sp>
        <p:nvSpPr>
          <p:cNvPr id="128" name="Eliminando così il baratto"/>
          <p:cNvSpPr txBox="1"/>
          <p:nvPr/>
        </p:nvSpPr>
        <p:spPr>
          <a:xfrm>
            <a:off x="5664089" y="3498057"/>
            <a:ext cx="6545356" cy="678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8200">
                <a:latin typeface="+mn-lt"/>
                <a:ea typeface="+mn-ea"/>
                <a:cs typeface="+mn-cs"/>
                <a:sym typeface="Herculanum"/>
              </a:defRPr>
            </a:pPr>
            <a:r>
              <a:t>Eliminando così il baratto </a:t>
            </a:r>
          </a:p>
          <a:p>
            <a:pPr>
              <a:defRPr>
                <a:latin typeface="+mn-lt"/>
                <a:ea typeface="+mn-ea"/>
                <a:cs typeface="+mn-cs"/>
                <a:sym typeface="Herculanum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rculanum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rculanum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rculanum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rculanum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rculan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  <p:bldP build="whole" bldLvl="1" animBg="1" rev="0" advAuto="0" spid="127" grpId="2"/>
      <p:bldP build="whole" bldLvl="1" animBg="1" rev="0" advAuto="0" spid="12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635503356006447656_monete-antiche.jpg" descr="635503356006447656_monete-antiche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835900" y="651565"/>
            <a:ext cx="4495801" cy="4102101"/>
          </a:xfrm>
          <a:prstGeom prst="rect">
            <a:avLst/>
          </a:prstGeom>
        </p:spPr>
      </p:pic>
      <p:pic>
        <p:nvPicPr>
          <p:cNvPr id="131" name="monete-oro.jpg" descr="monete-oro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22300" y="644476"/>
            <a:ext cx="7099300" cy="8686801"/>
          </a:xfrm>
          <a:prstGeom prst="rect">
            <a:avLst/>
          </a:prstGeom>
        </p:spPr>
      </p:pic>
      <p:pic>
        <p:nvPicPr>
          <p:cNvPr id="132" name="Sestertius_dupondius_as.jpg" descr="Sestertius_dupondius_as.jp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835900" y="4991100"/>
            <a:ext cx="4495800" cy="408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2"/>
      <p:bldP build="whole" bldLvl="1" animBg="1" rev="0" advAuto="0" spid="132" grpId="3"/>
      <p:bldP build="whole" bldLvl="1" animBg="1" rev="0" advAuto="0" spid="1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Unknown-1.jpg" descr="Unknown-1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661541" y="1493266"/>
            <a:ext cx="6798377" cy="4277489"/>
          </a:xfrm>
          <a:prstGeom prst="rect">
            <a:avLst/>
          </a:prstGeom>
        </p:spPr>
      </p:pic>
      <p:sp>
        <p:nvSpPr>
          <p:cNvPr id="135" name="I miglioramenti agricoli"/>
          <p:cNvSpPr txBox="1"/>
          <p:nvPr>
            <p:ph type="title"/>
          </p:nvPr>
        </p:nvSpPr>
        <p:spPr>
          <a:xfrm>
            <a:off x="257930" y="-380288"/>
            <a:ext cx="10795001" cy="2362201"/>
          </a:xfrm>
          <a:prstGeom prst="rect">
            <a:avLst/>
          </a:prstGeom>
        </p:spPr>
        <p:txBody>
          <a:bodyPr/>
          <a:lstStyle/>
          <a:p>
            <a:pPr/>
            <a:r>
              <a:t>I miglioramenti agricoli </a:t>
            </a:r>
          </a:p>
        </p:txBody>
      </p:sp>
      <p:sp>
        <p:nvSpPr>
          <p:cNvPr id="136" name="Un salto di qualità…"/>
          <p:cNvSpPr txBox="1"/>
          <p:nvPr>
            <p:ph type="body" sz="half" idx="1"/>
          </p:nvPr>
        </p:nvSpPr>
        <p:spPr>
          <a:xfrm>
            <a:off x="627122" y="5172598"/>
            <a:ext cx="7144120" cy="370166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 sz="3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t>Un salto di qualità</a:t>
            </a:r>
          </a:p>
          <a:p>
            <a:pPr>
              <a:buBlip>
                <a:blip r:embed="rId3"/>
              </a:buBlip>
              <a:defRPr sz="3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t>Più di quanto serve </a:t>
            </a:r>
          </a:p>
          <a:p>
            <a:pPr>
              <a:buBlip>
                <a:blip r:embed="rId3"/>
              </a:buBlip>
              <a:defRPr sz="3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t>Poi utilizzate come scambio </a:t>
            </a:r>
          </a:p>
          <a:p>
            <a:pPr>
              <a:buBlip>
                <a:blip r:embed="rId3"/>
              </a:buBlip>
              <a:defRPr sz="3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t>Aiuta la demografia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Class="entr" nodeType="with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25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25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25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25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25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25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25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25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25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25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  <p:bldP build="whole" bldLvl="1" animBg="1" rev="0" advAuto="0" spid="134" grpId="2"/>
      <p:bldP build="p" bldLvl="5" animBg="1" rev="0" advAuto="0" spid="13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Dopo l’Anno Mille"/>
          <p:cNvSpPr txBox="1"/>
          <p:nvPr/>
        </p:nvSpPr>
        <p:spPr>
          <a:xfrm>
            <a:off x="4012437" y="807334"/>
            <a:ext cx="497992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rculanum"/>
              </a:defRPr>
            </a:lvl1pPr>
          </a:lstStyle>
          <a:p>
            <a:pPr/>
            <a:r>
              <a:t>Dopo l’Anno Mille</a:t>
            </a:r>
          </a:p>
        </p:txBody>
      </p:sp>
      <p:sp>
        <p:nvSpPr>
          <p:cNvPr id="139" name="Le città rinascono…"/>
          <p:cNvSpPr txBox="1"/>
          <p:nvPr/>
        </p:nvSpPr>
        <p:spPr>
          <a:xfrm>
            <a:off x="264455" y="2135374"/>
            <a:ext cx="6374433" cy="5482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/>
          <a:lstStyle/>
          <a:p>
            <a:pPr marL="423333" indent="-423333">
              <a:buClr>
                <a:srgbClr val="9A7865"/>
              </a:buClr>
              <a:buSzPct val="80000"/>
              <a:buFont typeface="Georgia"/>
              <a:buChar char="•"/>
              <a:defRPr sz="8200">
                <a:latin typeface="Savoye LET Plain:1.0"/>
                <a:ea typeface="Savoye LET Plain:1.0"/>
                <a:cs typeface="Savoye LET Plain:1.0"/>
                <a:sym typeface="Savoye LET Plain:1.0"/>
              </a:defRPr>
            </a:pPr>
            <a:r>
              <a:t>Le città rinascono</a:t>
            </a:r>
          </a:p>
          <a:p>
            <a:pPr marL="423333" indent="-423333">
              <a:buClr>
                <a:srgbClr val="9A7865"/>
              </a:buClr>
              <a:buSzPct val="80000"/>
              <a:buFont typeface="Georgia"/>
              <a:buChar char="•"/>
              <a:defRPr sz="8200">
                <a:latin typeface="Savoye LET Plain:1.0"/>
                <a:ea typeface="Savoye LET Plain:1.0"/>
                <a:cs typeface="Savoye LET Plain:1.0"/>
                <a:sym typeface="Savoye LET Plain:1.0"/>
              </a:defRPr>
            </a:pPr>
            <a:r>
              <a:t>Si commercia di tutto  </a:t>
            </a:r>
          </a:p>
          <a:p>
            <a:pPr marL="423333" indent="-423333">
              <a:buClr>
                <a:srgbClr val="9A7865"/>
              </a:buClr>
              <a:buSzPct val="80000"/>
              <a:buFont typeface="Georgia"/>
              <a:buChar char="•"/>
              <a:defRPr sz="8200">
                <a:latin typeface="Savoye LET Plain:1.0"/>
                <a:ea typeface="Savoye LET Plain:1.0"/>
                <a:cs typeface="Savoye LET Plain:1.0"/>
                <a:sym typeface="Savoye LET Plain:1.0"/>
              </a:defRPr>
            </a:pPr>
            <a:r>
              <a:t>Si propagano le fiere</a:t>
            </a:r>
          </a:p>
        </p:txBody>
      </p:sp>
      <p:pic>
        <p:nvPicPr>
          <p:cNvPr id="140" name="Unknown-2.jpg" descr="Unknown-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8267" y="1798862"/>
            <a:ext cx="6253011" cy="6034853"/>
          </a:xfrm>
          <a:prstGeom prst="rect">
            <a:avLst/>
          </a:prstGeom>
          <a:effectLst>
            <a:reflection blurRad="0" stA="10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500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1"/>
      <p:bldP build="p" bldLvl="5" animBg="1" rev="0" advAuto="0" spid="139" grpId="2"/>
      <p:bldP build="whole" bldLvl="1" animBg="1" rev="0" advAuto="0" spid="140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l commercio più sviluppa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/>
            <a:r>
              <a:t>Il commercio più sviluppato</a:t>
            </a:r>
          </a:p>
        </p:txBody>
      </p:sp>
      <p:sp>
        <p:nvSpPr>
          <p:cNvPr id="143" name="Nel Nord Europa soprattutt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0999" indent="-380999">
              <a:buBlip>
                <a:blip r:embed="rId2"/>
              </a:buBlip>
              <a:defRPr sz="3800">
                <a:latin typeface="Papyrus"/>
                <a:ea typeface="Papyrus"/>
                <a:cs typeface="Papyrus"/>
                <a:sym typeface="Papyrus"/>
              </a:defRPr>
            </a:pPr>
            <a:r>
              <a:t>Nel Nord Europa soprattutto</a:t>
            </a:r>
          </a:p>
          <a:p>
            <a:pPr marL="380999" indent="-380999">
              <a:buBlip>
                <a:blip r:embed="rId2"/>
              </a:buBlip>
              <a:defRPr sz="3800">
                <a:latin typeface="Papyrus"/>
                <a:ea typeface="Papyrus"/>
                <a:cs typeface="Papyrus"/>
                <a:sym typeface="Papyrus"/>
              </a:defRPr>
            </a:pPr>
            <a:r>
              <a:t>Le Fiandre</a:t>
            </a:r>
          </a:p>
          <a:p>
            <a:pPr marL="380999" indent="-380999">
              <a:buBlip>
                <a:blip r:embed="rId2"/>
              </a:buBlip>
              <a:defRPr sz="3800">
                <a:latin typeface="Papyrus"/>
                <a:ea typeface="Papyrus"/>
                <a:cs typeface="Papyrus"/>
                <a:sym typeface="Papyrus"/>
              </a:defRPr>
            </a:pPr>
            <a:r>
              <a:t>In  particolari città </a:t>
            </a:r>
          </a:p>
          <a:p>
            <a:pPr marL="380999" indent="-380999">
              <a:buBlip>
                <a:blip r:embed="rId2"/>
              </a:buBlip>
              <a:defRPr sz="3800">
                <a:latin typeface="Papyrus"/>
                <a:ea typeface="Papyrus"/>
                <a:cs typeface="Papyrus"/>
                <a:sym typeface="Papyrus"/>
              </a:defRPr>
            </a:pPr>
            <a:r>
              <a:t>Sfruttando tutti i passaggi possibili </a:t>
            </a:r>
          </a:p>
        </p:txBody>
      </p:sp>
      <p:pic>
        <p:nvPicPr>
          <p:cNvPr id="144" name="stemma delle Fiandre " descr="stemma delle Fiandre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0183" y="2803400"/>
            <a:ext cx="3175001" cy="3467101"/>
          </a:xfrm>
          <a:prstGeom prst="rect">
            <a:avLst/>
          </a:prstGeom>
          <a:effectLst>
            <a:outerShdw sx="100000" sy="100000" kx="0" ky="0" algn="b" rotWithShape="0" blurRad="50800" dist="47788" dir="5400000">
              <a:srgbClr val="000000">
                <a:alpha val="0"/>
              </a:srgbClr>
            </a:outerShdw>
            <a:reflection blurRad="0" stA="10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flip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  <p:bldP build="whole" bldLvl="1" animBg="1" rev="0" advAuto="0" spid="144" grpId="2"/>
      <p:bldP build="whole" bldLvl="1" animBg="1" rev="0" advAuto="0" spid="143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Flanders_(Belgium)_location.svg.png" descr="Flanders_(Belgium)_location.svg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920" r="0" b="492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magine del 30.01.15 alle 18.40.jpg" descr="Immagine del 30.01.15 alle 18.40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03" t="2870" r="7593" b="287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Noteworthy Light"/>
        <a:ea typeface="Noteworthy Light"/>
        <a:cs typeface="Noteworthy Light"/>
      </a:majorFont>
      <a:minorFont>
        <a:latin typeface="Herculanum"/>
        <a:ea typeface="Herculanum"/>
        <a:cs typeface="Herculanum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Noteworthy Light"/>
        <a:ea typeface="Noteworthy Light"/>
        <a:cs typeface="Noteworthy Light"/>
      </a:majorFont>
      <a:minorFont>
        <a:latin typeface="Herculanum"/>
        <a:ea typeface="Herculanum"/>
        <a:cs typeface="Herculanum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