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79AD2-292B-30CF-09D0-8DD8A5FF1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0889" y="-492981"/>
            <a:ext cx="13986344" cy="4055165"/>
          </a:xfrm>
        </p:spPr>
        <p:txBody>
          <a:bodyPr>
            <a:normAutofit/>
          </a:bodyPr>
          <a:lstStyle/>
          <a:p>
            <a:r>
              <a:rPr lang="it-CH" sz="8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Le congiunzioni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113F4B4-EC7A-0331-2ABE-706BF6B03026}"/>
              </a:ext>
            </a:extLst>
          </p:cNvPr>
          <p:cNvSpPr txBox="1"/>
          <p:nvPr/>
        </p:nvSpPr>
        <p:spPr>
          <a:xfrm>
            <a:off x="6478859" y="4270917"/>
            <a:ext cx="2969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sz="3200" dirty="0"/>
              <a:t>Alyssia, 2B 2022</a:t>
            </a:r>
          </a:p>
        </p:txBody>
      </p:sp>
    </p:spTree>
    <p:extLst>
      <p:ext uri="{BB962C8B-B14F-4D97-AF65-F5344CB8AC3E}">
        <p14:creationId xmlns:p14="http://schemas.microsoft.com/office/powerpoint/2010/main" val="272989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E93E4D-EF1A-7E45-FDC2-1EAFFB1B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34887" y="-262393"/>
            <a:ext cx="12113113" cy="2477087"/>
          </a:xfrm>
        </p:spPr>
        <p:txBody>
          <a:bodyPr>
            <a:normAutofit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indice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E48B11-7F46-325A-B85E-B52DAA7D97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CH" sz="1800" dirty="0">
                <a:latin typeface="Bahnschrift Condensed" panose="020B0502040204020203" pitchFamily="34" charset="0"/>
              </a:rPr>
              <a:t>Cosa sono e a cosa servono</a:t>
            </a:r>
          </a:p>
          <a:p>
            <a:r>
              <a:rPr lang="it-CH" sz="1800" dirty="0">
                <a:latin typeface="Bahnschrift Condensed" panose="020B0502040204020203" pitchFamily="34" charset="0"/>
              </a:rPr>
              <a:t>Possono unire </a:t>
            </a:r>
          </a:p>
          <a:p>
            <a:r>
              <a:rPr lang="it-CH" sz="1800" dirty="0">
                <a:latin typeface="Bahnschrift Condensed" panose="020B0502040204020203" pitchFamily="34" charset="0"/>
              </a:rPr>
              <a:t>Congiunzioni subordinate</a:t>
            </a:r>
          </a:p>
          <a:p>
            <a:r>
              <a:rPr lang="it-CH" sz="1800" dirty="0">
                <a:latin typeface="Bahnschrift Condensed" panose="020B0502040204020203" pitchFamily="34" charset="0"/>
              </a:rPr>
              <a:t>Congiunzioni coordinante</a:t>
            </a:r>
          </a:p>
        </p:txBody>
      </p:sp>
    </p:spTree>
    <p:extLst>
      <p:ext uri="{BB962C8B-B14F-4D97-AF65-F5344CB8AC3E}">
        <p14:creationId xmlns:p14="http://schemas.microsoft.com/office/powerpoint/2010/main" val="2197144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CB8CF3-2415-3245-C139-66D48D50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61802" y="444886"/>
            <a:ext cx="12653802" cy="2313829"/>
          </a:xfrm>
        </p:spPr>
        <p:txBody>
          <a:bodyPr>
            <a:normAutofit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Cosa sono e a</a:t>
            </a:r>
            <a:b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cosa servono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3500C-084C-889D-9834-2B6C188E32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06471" y="3429000"/>
            <a:ext cx="6353092" cy="1073429"/>
          </a:xfrm>
        </p:spPr>
        <p:txBody>
          <a:bodyPr>
            <a:normAutofit fontScale="85000" lnSpcReduction="10000"/>
          </a:bodyPr>
          <a:lstStyle/>
          <a:p>
            <a:r>
              <a:rPr lang="it-CH" sz="2100" dirty="0">
                <a:latin typeface="+mj-lt"/>
              </a:rPr>
              <a:t>Le congiunzioni sono delle parole come: ma e perché</a:t>
            </a:r>
          </a:p>
          <a:p>
            <a:r>
              <a:rPr lang="it-CH" sz="2100" dirty="0">
                <a:latin typeface="+mj-lt"/>
              </a:rPr>
              <a:t>Servono ad unire, congiungere e a legare delle frasi</a:t>
            </a:r>
          </a:p>
          <a:p>
            <a:endParaRPr lang="it-CH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819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B4A12-DF1A-7471-88B4-26872EC32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599" y="1066801"/>
            <a:ext cx="5852785" cy="906448"/>
          </a:xfrm>
        </p:spPr>
        <p:txBody>
          <a:bodyPr>
            <a:normAutofit fontScale="90000"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Possono unire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0104F4-3EC3-4576-B112-88AD4AED4B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18130" y="2743453"/>
            <a:ext cx="7084514" cy="3299537"/>
          </a:xfrm>
        </p:spPr>
        <p:txBody>
          <a:bodyPr>
            <a:normAutofit/>
          </a:bodyPr>
          <a:lstStyle/>
          <a:p>
            <a:r>
              <a:rPr lang="it-CH" sz="1800" dirty="0"/>
              <a:t>Nomi:  	emma (proprio) </a:t>
            </a:r>
            <a:r>
              <a:rPr lang="it-CH" sz="1800" dirty="0">
                <a:solidFill>
                  <a:srgbClr val="FF0000"/>
                </a:solidFill>
              </a:rPr>
              <a:t>cioè</a:t>
            </a:r>
            <a:r>
              <a:rPr lang="it-CH" sz="1800" dirty="0"/>
              <a:t> la ragazza (comune</a:t>
            </a:r>
          </a:p>
          <a:p>
            <a:r>
              <a:rPr lang="it-CH" sz="1800" dirty="0"/>
              <a:t>Verbi: 		mangiare, dormire </a:t>
            </a:r>
            <a:r>
              <a:rPr lang="it-CH" sz="1800" dirty="0">
                <a:solidFill>
                  <a:srgbClr val="FF0000"/>
                </a:solidFill>
              </a:rPr>
              <a:t>e</a:t>
            </a:r>
            <a:r>
              <a:rPr lang="it-CH" sz="1800" dirty="0"/>
              <a:t> scrivere</a:t>
            </a:r>
          </a:p>
          <a:p>
            <a:r>
              <a:rPr lang="it-CH" sz="1800" dirty="0"/>
              <a:t>Aggettivi: 	bello, interessante </a:t>
            </a:r>
            <a:r>
              <a:rPr lang="it-CH" sz="1800" dirty="0">
                <a:solidFill>
                  <a:srgbClr val="FF0000"/>
                </a:solidFill>
              </a:rPr>
              <a:t>o</a:t>
            </a:r>
            <a:r>
              <a:rPr lang="it-CH" sz="1800" dirty="0"/>
              <a:t> divertente</a:t>
            </a:r>
          </a:p>
          <a:p>
            <a:r>
              <a:rPr lang="it-CH" sz="1800" dirty="0"/>
              <a:t>Frasi:  	Oggi faccio i compiti </a:t>
            </a:r>
            <a:r>
              <a:rPr lang="it-CH" sz="1800" dirty="0">
                <a:solidFill>
                  <a:srgbClr val="FF0000"/>
                </a:solidFill>
              </a:rPr>
              <a:t>ma</a:t>
            </a:r>
            <a:r>
              <a:rPr lang="it-CH" sz="1800" dirty="0"/>
              <a:t> non ne ho voglia.</a:t>
            </a:r>
          </a:p>
        </p:txBody>
      </p:sp>
    </p:spTree>
    <p:extLst>
      <p:ext uri="{BB962C8B-B14F-4D97-AF65-F5344CB8AC3E}">
        <p14:creationId xmlns:p14="http://schemas.microsoft.com/office/powerpoint/2010/main" val="268781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21E77-CE79-6252-2449-F786069A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874" y="480764"/>
            <a:ext cx="9215562" cy="1383526"/>
          </a:xfrm>
        </p:spPr>
        <p:txBody>
          <a:bodyPr>
            <a:noAutofit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Congiunzioni subordinate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5B6DEE-7A92-26F9-05F5-BA2916ECCD4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5684" y="2810107"/>
            <a:ext cx="10905106" cy="2996994"/>
          </a:xfrm>
        </p:spPr>
        <p:txBody>
          <a:bodyPr/>
          <a:lstStyle/>
          <a:p>
            <a:pPr marL="0" indent="0">
              <a:buNone/>
            </a:pPr>
            <a:r>
              <a:rPr lang="it-CH" sz="1800" dirty="0">
                <a:latin typeface="Algerian" panose="04020705040A02060702" pitchFamily="82" charset="0"/>
              </a:rPr>
              <a:t>Frase: </a:t>
            </a:r>
            <a:r>
              <a:rPr lang="it-CH" dirty="0">
                <a:latin typeface="Algerian" panose="04020705040A02060702" pitchFamily="82" charset="0"/>
              </a:rPr>
              <a:t>                                          </a:t>
            </a:r>
          </a:p>
          <a:p>
            <a:pPr marL="0" indent="0">
              <a:buNone/>
            </a:pPr>
            <a:r>
              <a:rPr lang="it-CH" sz="1800" dirty="0">
                <a:latin typeface="+mj-lt"/>
              </a:rPr>
              <a:t>Anna va a scuola…</a:t>
            </a:r>
          </a:p>
          <a:p>
            <a:pPr marL="0" indent="0">
              <a:buNone/>
            </a:pPr>
            <a:endParaRPr lang="it-CH" sz="1800" dirty="0">
              <a:latin typeface="+mj-lt"/>
            </a:endParaRPr>
          </a:p>
          <a:p>
            <a:pPr marL="0" indent="0">
              <a:buNone/>
            </a:pPr>
            <a:r>
              <a:rPr lang="it-CH" sz="1800" dirty="0">
                <a:latin typeface="Algerian" panose="04020705040A02060702" pitchFamily="82" charset="0"/>
              </a:rPr>
              <a:t>                                                                                     …perché </a:t>
            </a:r>
            <a:r>
              <a:rPr lang="it-CH" sz="1800" dirty="0">
                <a:latin typeface="+mj-lt"/>
              </a:rPr>
              <a:t>gli piace.   			(causale)</a:t>
            </a:r>
          </a:p>
          <a:p>
            <a:pPr marL="0" indent="0">
              <a:buNone/>
            </a:pPr>
            <a:r>
              <a:rPr lang="it-CH" sz="1800" dirty="0">
                <a:latin typeface="+mj-lt"/>
              </a:rPr>
              <a:t>                                                                             </a:t>
            </a:r>
            <a:r>
              <a:rPr lang="it-CH" sz="1800" dirty="0">
                <a:latin typeface="Algerian" panose="04020705040A02060702" pitchFamily="82" charset="0"/>
              </a:rPr>
              <a:t>…quando </a:t>
            </a:r>
            <a:r>
              <a:rPr lang="it-CH" sz="1800" dirty="0">
                <a:latin typeface="+mj-lt"/>
              </a:rPr>
              <a:t>ha lezione.  			 (temporale)</a:t>
            </a:r>
          </a:p>
          <a:p>
            <a:pPr marL="0" indent="0">
              <a:buNone/>
            </a:pPr>
            <a:r>
              <a:rPr lang="it-CH" sz="1800" dirty="0">
                <a:latin typeface="+mj-lt"/>
              </a:rPr>
              <a:t>                                                                             </a:t>
            </a:r>
            <a:r>
              <a:rPr lang="it-CH" sz="1800" dirty="0">
                <a:latin typeface="Algerian" panose="04020705040A02060702" pitchFamily="82" charset="0"/>
              </a:rPr>
              <a:t>…come</a:t>
            </a:r>
            <a:r>
              <a:rPr lang="it-CH" sz="1800" dirty="0">
                <a:latin typeface="+mj-lt"/>
              </a:rPr>
              <a:t> i ragazzi della sua età.  	 (modale)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1CA82E-887F-1709-8050-1EBC392D631E}"/>
              </a:ext>
            </a:extLst>
          </p:cNvPr>
          <p:cNvSpPr txBox="1"/>
          <p:nvPr/>
        </p:nvSpPr>
        <p:spPr>
          <a:xfrm>
            <a:off x="7115061" y="2205013"/>
            <a:ext cx="148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>
                <a:latin typeface="Algerian" panose="04020705040A02060702" pitchFamily="82" charset="0"/>
              </a:rPr>
              <a:t>gerarchie</a:t>
            </a:r>
          </a:p>
        </p:txBody>
      </p:sp>
    </p:spTree>
    <p:extLst>
      <p:ext uri="{BB962C8B-B14F-4D97-AF65-F5344CB8AC3E}">
        <p14:creationId xmlns:p14="http://schemas.microsoft.com/office/powerpoint/2010/main" val="130940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98A64-1EFB-0332-BC8A-8AE05B75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40458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Congiunzioni</a:t>
            </a:r>
            <a:b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coordinante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2CC353-8C06-1FB7-1665-BC826B25E1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0831" y="2774954"/>
            <a:ext cx="12109837" cy="3214976"/>
          </a:xfrm>
        </p:spPr>
        <p:txBody>
          <a:bodyPr/>
          <a:lstStyle/>
          <a:p>
            <a:pPr marL="0" indent="0">
              <a:buNone/>
            </a:pPr>
            <a:r>
              <a:rPr lang="it-CH" sz="1800" dirty="0">
                <a:latin typeface="Algerian" panose="04020705040A02060702" pitchFamily="82" charset="0"/>
              </a:rPr>
              <a:t>frase:</a:t>
            </a:r>
          </a:p>
          <a:p>
            <a:pPr marL="0" indent="0">
              <a:buNone/>
            </a:pPr>
            <a:r>
              <a:rPr lang="it-CH" sz="1800" dirty="0"/>
              <a:t>Domani sarà nuvoloso…</a:t>
            </a:r>
          </a:p>
          <a:p>
            <a:pPr marL="0" indent="0">
              <a:buNone/>
            </a:pPr>
            <a:endParaRPr lang="it-CH" sz="1800" dirty="0"/>
          </a:p>
          <a:p>
            <a:pPr marL="0" indent="0">
              <a:buNone/>
            </a:pPr>
            <a:r>
              <a:rPr lang="it-CH" sz="1800" dirty="0"/>
              <a:t>                                                                   </a:t>
            </a:r>
            <a:r>
              <a:rPr lang="it-CH" sz="1800" dirty="0">
                <a:latin typeface="Algerian" panose="04020705040A02060702" pitchFamily="82" charset="0"/>
              </a:rPr>
              <a:t>…e </a:t>
            </a:r>
            <a:r>
              <a:rPr lang="it-CH" sz="1800" dirty="0"/>
              <a:t>pioverà.  				(copulativa)</a:t>
            </a:r>
          </a:p>
          <a:p>
            <a:pPr marL="0" indent="0">
              <a:buNone/>
            </a:pPr>
            <a:r>
              <a:rPr lang="it-CH" sz="1800" dirty="0">
                <a:latin typeface="Algerian" panose="04020705040A02060702" pitchFamily="82" charset="0"/>
              </a:rPr>
              <a:t>                                                                           …o </a:t>
            </a:r>
            <a:r>
              <a:rPr lang="it-CH" sz="1800" dirty="0">
                <a:latin typeface="+mj-lt"/>
              </a:rPr>
              <a:t>ci sarà il sole.  				(disgiuntiva)</a:t>
            </a:r>
          </a:p>
          <a:p>
            <a:pPr marL="0" indent="0">
              <a:buNone/>
            </a:pPr>
            <a:r>
              <a:rPr lang="it-CH" sz="1800" dirty="0">
                <a:latin typeface="Algerian" panose="04020705040A02060702" pitchFamily="82" charset="0"/>
              </a:rPr>
              <a:t>                                                                           …ma </a:t>
            </a:r>
            <a:r>
              <a:rPr lang="it-CH" sz="1800" dirty="0">
                <a:latin typeface="+mj-lt"/>
              </a:rPr>
              <a:t>io vado lo stesso a fare shopping.  	(aVVersativa)</a:t>
            </a:r>
          </a:p>
          <a:p>
            <a:pPr marL="0" indent="0">
              <a:buNone/>
            </a:pPr>
            <a:endParaRPr lang="it-CH" sz="1800" dirty="0">
              <a:latin typeface="+mj-lt"/>
            </a:endParaRPr>
          </a:p>
          <a:p>
            <a:pPr marL="0" indent="0">
              <a:buNone/>
            </a:pPr>
            <a:endParaRPr lang="it-CH" sz="1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23482F-7F50-D100-33EA-DE287577C5FB}"/>
              </a:ext>
            </a:extLst>
          </p:cNvPr>
          <p:cNvSpPr txBox="1"/>
          <p:nvPr/>
        </p:nvSpPr>
        <p:spPr>
          <a:xfrm>
            <a:off x="6989197" y="2310158"/>
            <a:ext cx="293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>
                <a:latin typeface="Algerian" panose="04020705040A02060702" pitchFamily="82" charset="0"/>
              </a:rPr>
              <a:t>colLabrazione</a:t>
            </a:r>
          </a:p>
        </p:txBody>
      </p:sp>
    </p:spTree>
    <p:extLst>
      <p:ext uri="{BB962C8B-B14F-4D97-AF65-F5344CB8AC3E}">
        <p14:creationId xmlns:p14="http://schemas.microsoft.com/office/powerpoint/2010/main" val="206049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98A64-1EFB-0332-BC8A-8AE05B75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51463"/>
            <a:ext cx="10364451" cy="2274849"/>
          </a:xfrm>
        </p:spPr>
        <p:txBody>
          <a:bodyPr>
            <a:normAutofit/>
          </a:bodyPr>
          <a:lstStyle/>
          <a:p>
            <a:r>
              <a:rPr lang="it-CH" sz="6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Fine</a:t>
            </a:r>
          </a:p>
        </p:txBody>
      </p:sp>
    </p:spTree>
    <p:extLst>
      <p:ext uri="{BB962C8B-B14F-4D97-AF65-F5344CB8AC3E}">
        <p14:creationId xmlns:p14="http://schemas.microsoft.com/office/powerpoint/2010/main" val="4219963264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155</TotalTime>
  <Words>192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Algerian</vt:lpstr>
      <vt:lpstr>Arial</vt:lpstr>
      <vt:lpstr>Bahnschrift Condensed</vt:lpstr>
      <vt:lpstr>Tw Cen MT</vt:lpstr>
      <vt:lpstr>Goccia</vt:lpstr>
      <vt:lpstr>Le congiunzioni</vt:lpstr>
      <vt:lpstr>indice</vt:lpstr>
      <vt:lpstr>Cosa sono e a cosa servono</vt:lpstr>
      <vt:lpstr>Possono unire</vt:lpstr>
      <vt:lpstr>Congiunzioni subordinate</vt:lpstr>
      <vt:lpstr>Congiunzioni coordinante</vt:lpstr>
      <vt:lpstr>Fine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congiunzioni</dc:title>
  <dc:creator>Luca</dc:creator>
  <cp:lastModifiedBy>Gian Franco Pordenone</cp:lastModifiedBy>
  <cp:revision>7</cp:revision>
  <dcterms:created xsi:type="dcterms:W3CDTF">2022-08-19T13:08:11Z</dcterms:created>
  <dcterms:modified xsi:type="dcterms:W3CDTF">2022-10-05T05:40:26Z</dcterms:modified>
</cp:coreProperties>
</file>