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65" r:id="rId3"/>
    <p:sldId id="261" r:id="rId4"/>
    <p:sldId id="264" r:id="rId5"/>
    <p:sldId id="259" r:id="rId6"/>
    <p:sldId id="262" r:id="rId7"/>
    <p:sldId id="272" r:id="rId8"/>
    <p:sldId id="263" r:id="rId9"/>
    <p:sldId id="271" r:id="rId10"/>
    <p:sldId id="268" r:id="rId11"/>
    <p:sldId id="273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3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9"/>
  </p:normalViewPr>
  <p:slideViewPr>
    <p:cSldViewPr snapToGrid="0">
      <p:cViewPr varScale="1">
        <p:scale>
          <a:sx n="114" d="100"/>
          <a:sy n="114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F82-D434-1E4E-A55E-FF506DC95A76}" type="datetimeFigureOut">
              <a:rPr lang="it-CH" smtClean="0"/>
              <a:t>02.04.26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0EFD79F-8AD9-3042-9DB8-FB5D8DAD5B3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92469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F82-D434-1E4E-A55E-FF506DC95A76}" type="datetimeFigureOut">
              <a:rPr lang="it-CH" smtClean="0"/>
              <a:t>02.04.26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D79F-8AD9-3042-9DB8-FB5D8DAD5B3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75295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F82-D434-1E4E-A55E-FF506DC95A76}" type="datetimeFigureOut">
              <a:rPr lang="it-CH" smtClean="0"/>
              <a:t>02.04.26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D79F-8AD9-3042-9DB8-FB5D8DAD5B3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57617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F82-D434-1E4E-A55E-FF506DC95A76}" type="datetimeFigureOut">
              <a:rPr lang="it-CH" smtClean="0"/>
              <a:t>02.04.26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D79F-8AD9-3042-9DB8-FB5D8DAD5B3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17188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96B8F82-D434-1E4E-A55E-FF506DC95A76}" type="datetimeFigureOut">
              <a:rPr lang="it-CH" smtClean="0"/>
              <a:t>02.04.26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CH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0EFD79F-8AD9-3042-9DB8-FB5D8DAD5B3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44421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F82-D434-1E4E-A55E-FF506DC95A76}" type="datetimeFigureOut">
              <a:rPr lang="it-CH" smtClean="0"/>
              <a:t>02.04.26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D79F-8AD9-3042-9DB8-FB5D8DAD5B3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04020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F82-D434-1E4E-A55E-FF506DC95A76}" type="datetimeFigureOut">
              <a:rPr lang="it-CH" smtClean="0"/>
              <a:t>02.04.26</a:t>
            </a:fld>
            <a:endParaRPr lang="it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D79F-8AD9-3042-9DB8-FB5D8DAD5B39}" type="slidenum">
              <a:rPr lang="it-CH" smtClean="0"/>
              <a:t>‹N›</a:t>
            </a:fld>
            <a:endParaRPr lang="it-C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60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F82-D434-1E4E-A55E-FF506DC95A76}" type="datetimeFigureOut">
              <a:rPr lang="it-CH" smtClean="0"/>
              <a:t>02.04.26</a:t>
            </a:fld>
            <a:endParaRPr lang="it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D79F-8AD9-3042-9DB8-FB5D8DAD5B39}" type="slidenum">
              <a:rPr lang="it-CH" smtClean="0"/>
              <a:t>‹N›</a:t>
            </a:fld>
            <a:endParaRPr lang="it-C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9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F82-D434-1E4E-A55E-FF506DC95A76}" type="datetimeFigureOut">
              <a:rPr lang="it-CH" smtClean="0"/>
              <a:t>02.04.26</a:t>
            </a:fld>
            <a:endParaRPr lang="it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D79F-8AD9-3042-9DB8-FB5D8DAD5B3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10582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F82-D434-1E4E-A55E-FF506DC95A76}" type="datetimeFigureOut">
              <a:rPr lang="it-CH" smtClean="0"/>
              <a:t>02.04.26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D79F-8AD9-3042-9DB8-FB5D8DAD5B3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37150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F82-D434-1E4E-A55E-FF506DC95A76}" type="datetimeFigureOut">
              <a:rPr lang="it-CH" smtClean="0"/>
              <a:t>02.04.26</a:t>
            </a:fld>
            <a:endParaRPr lang="it-CH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D79F-8AD9-3042-9DB8-FB5D8DAD5B3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68976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96B8F82-D434-1E4E-A55E-FF506DC95A76}" type="datetimeFigureOut">
              <a:rPr lang="it-CH" smtClean="0"/>
              <a:t>02.04.26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CH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0EFD79F-8AD9-3042-9DB8-FB5D8DAD5B3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24287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Jing%C5%AB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youtu.be/nLx4o5prOa0?si=xcEEYmmGoaimFMVj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traocorodoscontentes.com.br/2021/03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pwoodblocks.com/hiroshige/no-6-empress-jingu-writing-upon-the-rock-face-in-korea-jingu-kogo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7DB521-5167-F52E-DD2E-64775E613D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CH" sz="9600" dirty="0">
                <a:solidFill>
                  <a:srgbClr val="C0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JINGŪ</a:t>
            </a:r>
            <a:r>
              <a:rPr lang="it-CH" sz="4000" dirty="0">
                <a:solidFill>
                  <a:srgbClr val="C0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                                                                    </a:t>
            </a:r>
            <a:r>
              <a:rPr lang="it-CH" sz="2000" dirty="0">
                <a:solidFill>
                  <a:schemeClr val="tx1"/>
                </a:solidFill>
                <a:latin typeface="+mn-lt"/>
                <a:cs typeface="Phosphate Inline" panose="02000506050000020004" pitchFamily="2" charset="77"/>
              </a:rPr>
              <a:t>Martina e Nazli – 1F 2026                                                                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05C5A4-6E06-EC09-727B-67E089B54E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CH" dirty="0"/>
          </a:p>
          <a:p>
            <a:endParaRPr lang="it-CH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11B8B9F-1CC5-E20C-2E53-67EEE55BC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25894" y="664888"/>
            <a:ext cx="2309284" cy="449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1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301380-7E55-8E1D-81EC-060AB4A1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dirty="0"/>
              <a:t>VIDEO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A02512-E2CF-C16C-82E8-6334679E9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CH" b="1" dirty="0"/>
              <a:t>Video: </a:t>
            </a:r>
            <a:r>
              <a:rPr lang="it-CH" dirty="0">
                <a:hlinkClick r:id="rId2"/>
              </a:rPr>
              <a:t>https://youtu.be/nLx4                                                  o5prOa0?si=xcEEYmmGoaimFMVj</a:t>
            </a:r>
            <a:r>
              <a:rPr lang="it-CH" dirty="0"/>
              <a:t> </a:t>
            </a:r>
          </a:p>
        </p:txBody>
      </p:sp>
      <p:pic>
        <p:nvPicPr>
          <p:cNvPr id="2050" name="Picture 2" descr="true">
            <a:extLst>
              <a:ext uri="{FF2B5EF4-FFF2-40B4-BE49-F238E27FC236}">
                <a16:creationId xmlns:a16="http://schemas.microsoft.com/office/drawing/2014/main" id="{F21670E4-6561-126B-79A2-D533C0CB2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3105562"/>
            <a:ext cx="5962650" cy="339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46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89F2E3-93F5-FB52-9932-4B3FB04B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LIBRO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ABB74A-0BA3-20A7-995F-774168EC5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5026152" cy="4050792"/>
          </a:xfrm>
        </p:spPr>
        <p:txBody>
          <a:bodyPr>
            <a:normAutofit/>
          </a:bodyPr>
          <a:lstStyle/>
          <a:p>
            <a:r>
              <a:rPr lang="it-CH" b="1" dirty="0"/>
              <a:t>Libro: "</a:t>
            </a:r>
            <a:r>
              <a:rPr lang="it-CH" dirty="0"/>
              <a:t>Jingū la leggenda di un’                                                                               imperatrice</a:t>
            </a:r>
            <a:r>
              <a:rPr lang="it-CH" b="1" dirty="0"/>
              <a:t> "</a:t>
            </a:r>
            <a:r>
              <a:rPr lang="it-CH" dirty="0"/>
              <a:t> di Laura Silvestri</a:t>
            </a:r>
          </a:p>
          <a:p>
            <a:r>
              <a:rPr lang="it-CH" b="1" dirty="0"/>
              <a:t>Riassunto: </a:t>
            </a:r>
            <a:r>
              <a:rPr lang="it-CH" dirty="0"/>
              <a:t>La nobile Jingū, è scelta come moglie dall’ imperatore. Quando però l’orgoglio di Chūai attira l’ira di un </a:t>
            </a:r>
            <a:r>
              <a:rPr lang="it-CH" i="1" dirty="0"/>
              <a:t>kami</a:t>
            </a:r>
            <a:r>
              <a:rPr lang="it-CH" dirty="0"/>
              <a:t>, la fanciulla si ritrova d’improvviso vedova con il cuore avvelenato dal desiderio di vendetta. Impugnando la spada dell’imperatore, Jingū guiderà l’esercito di Yamatai verso una terra sospesa fra i mondi abitata da sinistre creature.</a:t>
            </a:r>
          </a:p>
        </p:txBody>
      </p:sp>
      <p:pic>
        <p:nvPicPr>
          <p:cNvPr id="3074" name="Picture 2" descr="Jingu. La leggenda di un&amp;#39;imperatrice">
            <a:extLst>
              <a:ext uri="{FF2B5EF4-FFF2-40B4-BE49-F238E27FC236}">
                <a16:creationId xmlns:a16="http://schemas.microsoft.com/office/drawing/2014/main" id="{A8B7909A-078D-8F68-4B84-40CB442CE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49" y="484632"/>
            <a:ext cx="4446587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35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DDD312-8A6F-5B6F-A482-671156B78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Conclusione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6A97B5-08B3-CE57-4DDA-31FE2F2F0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CH" dirty="0"/>
              <a:t>Possiamo dire che Jingū è stata una donna                                                            coraggiosa, determinata e potente. Una figura                                                   leggendaria o semileggendaria, sfuggente                                                                        per gli storici.</a:t>
            </a:r>
          </a:p>
          <a:p>
            <a:r>
              <a:rPr lang="it-CH" b="1" dirty="0"/>
              <a:t>Attenzione: </a:t>
            </a:r>
            <a:r>
              <a:rPr lang="it-CH" dirty="0"/>
              <a:t>su Jingū ci sono poche informazioni                                                                  e non per forza tutte sono vere, perché è un                                                       personaggio che non si sa se sia realmente                                                                         esistito.</a:t>
            </a:r>
          </a:p>
          <a:p>
            <a:pPr marL="0" indent="0">
              <a:buNone/>
            </a:pPr>
            <a:endParaRPr lang="it-CH" b="1" dirty="0"/>
          </a:p>
          <a:p>
            <a:pPr marL="0" indent="0">
              <a:buNone/>
            </a:pPr>
            <a:endParaRPr lang="it-CH" b="1" dirty="0"/>
          </a:p>
          <a:p>
            <a:pPr marL="0" indent="0">
              <a:buNone/>
            </a:pPr>
            <a:r>
              <a:rPr lang="it-CH" b="1" dirty="0"/>
              <a:t>	</a:t>
            </a:r>
          </a:p>
        </p:txBody>
      </p:sp>
      <p:pic>
        <p:nvPicPr>
          <p:cNvPr id="1030" name="Picture 6" descr="Ana Galvañ Ana Galvañ Empress Jingū ILLUSTRATION  texture blue red woman girl feminist">
            <a:extLst>
              <a:ext uri="{FF2B5EF4-FFF2-40B4-BE49-F238E27FC236}">
                <a16:creationId xmlns:a16="http://schemas.microsoft.com/office/drawing/2014/main" id="{197D17BB-F8DA-299F-0403-42CEEFE72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731" y="685800"/>
            <a:ext cx="3939421" cy="527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07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EB502C-593A-DC81-EBFB-C64A92B1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4701731"/>
          </a:xfrm>
        </p:spPr>
        <p:txBody>
          <a:bodyPr>
            <a:normAutofit/>
          </a:bodyPr>
          <a:lstStyle/>
          <a:p>
            <a:pPr algn="ctr"/>
            <a:r>
              <a:rPr lang="it-CH" sz="9600" dirty="0"/>
              <a:t>GRAZIE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69652-E498-5B47-2F1A-6432E15C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235" y="3429000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CH" sz="5400" b="1" dirty="0">
                <a:latin typeface="Gloucester MT Extra Condensed" panose="02030808020601010101" pitchFamily="18" charset="77"/>
                <a:cs typeface="Microsoft Sans Serif" panose="020B0604020202020204" pitchFamily="34" charset="0"/>
              </a:rPr>
              <a:t>per l’attenzione!!! </a:t>
            </a:r>
          </a:p>
        </p:txBody>
      </p:sp>
    </p:spTree>
    <p:extLst>
      <p:ext uri="{BB962C8B-B14F-4D97-AF65-F5344CB8AC3E}">
        <p14:creationId xmlns:p14="http://schemas.microsoft.com/office/powerpoint/2010/main" val="29912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C6751B-7098-989C-0C60-39EDA200E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indice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6C8910-9915-C412-6613-4F161AA47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/>
              <a:t>Identikit</a:t>
            </a:r>
          </a:p>
          <a:p>
            <a:r>
              <a:rPr lang="it-CH" dirty="0"/>
              <a:t>Chi è</a:t>
            </a:r>
          </a:p>
          <a:p>
            <a:r>
              <a:rPr lang="it-CH" dirty="0"/>
              <a:t>La sua vita</a:t>
            </a:r>
          </a:p>
          <a:p>
            <a:r>
              <a:rPr lang="it-CH" dirty="0"/>
              <a:t>La morte</a:t>
            </a:r>
          </a:p>
          <a:p>
            <a:r>
              <a:rPr lang="it-CH" dirty="0"/>
              <a:t>La sua fama </a:t>
            </a:r>
          </a:p>
          <a:p>
            <a:r>
              <a:rPr lang="it-CH" dirty="0"/>
              <a:t>Curiosità</a:t>
            </a:r>
          </a:p>
          <a:p>
            <a:r>
              <a:rPr lang="it-CH" dirty="0"/>
              <a:t>Video</a:t>
            </a:r>
          </a:p>
          <a:p>
            <a:r>
              <a:rPr lang="it-CH" dirty="0"/>
              <a:t>Libro</a:t>
            </a:r>
          </a:p>
          <a:p>
            <a:r>
              <a:rPr lang="it-CH" dirty="0"/>
              <a:t>Conclusione </a:t>
            </a:r>
          </a:p>
        </p:txBody>
      </p:sp>
      <p:pic>
        <p:nvPicPr>
          <p:cNvPr id="3074" name="Picture 2" descr="Immagine prodotto Paperblanks Cahiers - L'imperatrice Jingu - A5 - Puntini (A5, Punteggiato, Copertina rigida)">
            <a:extLst>
              <a:ext uri="{FF2B5EF4-FFF2-40B4-BE49-F238E27FC236}">
                <a16:creationId xmlns:a16="http://schemas.microsoft.com/office/drawing/2014/main" id="{3446D702-9D35-35DB-2547-D9DFF5C0D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2" y="542925"/>
            <a:ext cx="4433888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11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8D3ABE-4B37-C84D-2864-9CB0D4724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Identikit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906799-C79F-3AA5-F7F6-870E4CC13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b="1" dirty="0"/>
              <a:t>Nome: </a:t>
            </a:r>
            <a:r>
              <a:rPr lang="it-CH" dirty="0"/>
              <a:t>Okinagatarashi-hime</a:t>
            </a:r>
          </a:p>
          <a:p>
            <a:r>
              <a:rPr lang="it-CH" b="1" dirty="0"/>
              <a:t>Soprannome:</a:t>
            </a:r>
            <a:r>
              <a:rPr lang="it-CH" dirty="0"/>
              <a:t> Jingū</a:t>
            </a:r>
            <a:endParaRPr lang="it-CH" b="1" dirty="0"/>
          </a:p>
          <a:p>
            <a:r>
              <a:rPr lang="it-CH" b="1" dirty="0"/>
              <a:t>Marito: </a:t>
            </a:r>
            <a:r>
              <a:rPr lang="it-CH" dirty="0"/>
              <a:t>Chūai</a:t>
            </a:r>
            <a:endParaRPr lang="it-CH" b="1" dirty="0"/>
          </a:p>
          <a:p>
            <a:r>
              <a:rPr lang="it-CH" b="1" dirty="0"/>
              <a:t>Figlio: </a:t>
            </a:r>
            <a:r>
              <a:rPr lang="it-CH" dirty="0"/>
              <a:t>Ōjin</a:t>
            </a:r>
          </a:p>
          <a:p>
            <a:r>
              <a:rPr lang="it-CH" b="1" dirty="0"/>
              <a:t>Nascita</a:t>
            </a:r>
            <a:r>
              <a:rPr lang="it-CH" b="1"/>
              <a:t>: </a:t>
            </a:r>
            <a:r>
              <a:rPr lang="it-CH"/>
              <a:t>169 d.C</a:t>
            </a:r>
            <a:endParaRPr lang="it-CH" b="1" dirty="0"/>
          </a:p>
          <a:p>
            <a:r>
              <a:rPr lang="it-CH" b="1" dirty="0"/>
              <a:t>Morte:</a:t>
            </a:r>
            <a:r>
              <a:rPr lang="it-CH" dirty="0"/>
              <a:t> 269 d.C.</a:t>
            </a:r>
            <a:endParaRPr lang="it-CH" b="1" dirty="0"/>
          </a:p>
          <a:p>
            <a:r>
              <a:rPr lang="it-CH" b="1" dirty="0"/>
              <a:t>In carica: </a:t>
            </a:r>
            <a:r>
              <a:rPr lang="it-CH" dirty="0"/>
              <a:t>201-269 d.C.</a:t>
            </a:r>
            <a:endParaRPr lang="it-CH" b="1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741001C-BF8E-3C02-172E-06545385D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967202"/>
            <a:ext cx="4555075" cy="457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8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CB4C37-1467-BFB6-8997-DD333646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CHI è?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761FA1-DCBA-6A87-4728-B0BF608DD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/>
              <a:t>Jingū è stata la prima imperatrice                                                                                  giapponese della storia. È una                                                                                                figura leggendaria o semi leggendaria                                                                                                                       che è conosciuta in tutto il Giappone.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B6DAD17-953D-1E0A-E649-3A3224C4B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0037"/>
            <a:ext cx="4492752" cy="587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61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CC3644-84E4-D4BA-2271-F93DE76A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La sua vita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F1162A-3AC8-E368-C736-B4648809B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CH" dirty="0"/>
              <a:t>Jingū sarebbe nata nel 169 d.C. , e in seguito chiesta in sposa dall’imperatore del regno di Yamatai, l’ imperatore Chūai.</a:t>
            </a:r>
          </a:p>
          <a:p>
            <a:pPr algn="just"/>
            <a:r>
              <a:rPr lang="it-CH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 giorno Jingū, posseduta dagli dei, chiese all’imperatore di non attaccare un gruppo di ribelli (Kumaso), ma di invadere Silla, una terra a ovest nella penisola coreana, piena di ricchezze.</a:t>
            </a:r>
          </a:p>
          <a:p>
            <a:pPr algn="just"/>
            <a:r>
              <a:rPr lang="it-CH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Alla risposta negativa del marito, le divinità si sarebbero vendicate provocandone la morte. Dopo la morte dell’imperatore Chūai, gli dei promisero a Jingū che suo figlio sarebbe diventato il signore di Silla.</a:t>
            </a:r>
          </a:p>
          <a:p>
            <a:pPr algn="just"/>
            <a:r>
              <a:rPr lang="it-CH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sua grande impresa fu invadre Silla una terra nell’antica Corea.</a:t>
            </a:r>
          </a:p>
          <a:p>
            <a:pPr algn="just"/>
            <a:r>
              <a:rPr lang="it-CH" kern="100" dirty="0">
                <a:ea typeface="Calibri" panose="020F0502020204030204" pitchFamily="34" charset="0"/>
                <a:cs typeface="Times New Roman" panose="02020603050405020304" pitchFamily="18" charset="0"/>
              </a:rPr>
              <a:t>Morì nell’ 269 d.C. all’ età di 100 anni.</a:t>
            </a:r>
            <a:endParaRPr lang="it-CH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CH" dirty="0"/>
          </a:p>
          <a:p>
            <a:endParaRPr lang="it-CH" dirty="0"/>
          </a:p>
          <a:p>
            <a:endParaRPr lang="it-CH" dirty="0"/>
          </a:p>
          <a:p>
            <a:pPr marL="0" indent="0">
              <a:buNone/>
            </a:pP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17325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0B35F8-375E-AD1C-7595-3AF013365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Approfondimenti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641DF03-DF4B-9239-7C8E-34511B049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51" y="588644"/>
            <a:ext cx="3807511" cy="568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B84D529-8444-5A4F-ED61-E6B68E5F89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383725"/>
            <a:ext cx="6613002" cy="38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70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DC55F2-C1DB-B119-8915-EDB21BEC6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La Morte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659079-6E69-3F90-CBD3-C7F0ACFE4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CH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Anche se il posto in cui fu sepolta Jingū rimane                                                                  sconosciuto le è stata attribuita una tomba                                                                                         ufficiale a Saki nell’angolo nord-occidentale                                                                      dell’attuale città di Nara.</a:t>
            </a:r>
          </a:p>
          <a:p>
            <a:pPr algn="just"/>
            <a:endParaRPr lang="it-CH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CH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CH" kern="1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</a:t>
            </a:r>
            <a:endParaRPr lang="it-CH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CH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A52EC69-1F8B-8CCA-D54B-08B21A9E1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2" y="3586162"/>
            <a:ext cx="5765673" cy="25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ra Location Map">
            <a:extLst>
              <a:ext uri="{FF2B5EF4-FFF2-40B4-BE49-F238E27FC236}">
                <a16:creationId xmlns:a16="http://schemas.microsoft.com/office/drawing/2014/main" id="{68AAE73A-5E36-E9F2-DB24-C91EEE7CB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257163"/>
            <a:ext cx="4357688" cy="591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31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A4B8BE-FC1C-E9D1-ABF4-4562A889D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La sua fama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C4541D-A404-32A6-A112-34C2DEEF0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Il racconto mitico della conquista della Corea ha fatto parte degli insegnamenti scolastici nelle scuole elementari giapponesi, fino al periodo che precede la guerra.</a:t>
            </a:r>
          </a:p>
          <a:p>
            <a:r>
              <a:rPr lang="it-CH" kern="100" dirty="0">
                <a:ea typeface="Calibri" panose="020F0502020204030204" pitchFamily="34" charset="0"/>
                <a:cs typeface="Times New Roman" panose="02020603050405020304" pitchFamily="18" charset="0"/>
              </a:rPr>
              <a:t>Nel 1881 Jingū divenne la prima donna a essere rappresentata su una banconota giapponese (1 yen). Quest’immagine è stata usata in seguito anche per dei francobolli</a:t>
            </a:r>
            <a:endParaRPr lang="it-CH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CH" dirty="0"/>
          </a:p>
          <a:p>
            <a:endParaRPr lang="it-CH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244CB5-A72E-0173-EFA8-06B128F97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2" y="4146804"/>
            <a:ext cx="3817937" cy="227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y, Stamp out of set">
            <a:extLst>
              <a:ext uri="{FF2B5EF4-FFF2-40B4-BE49-F238E27FC236}">
                <a16:creationId xmlns:a16="http://schemas.microsoft.com/office/drawing/2014/main" id="{2191534B-8B4E-1793-2557-8E0C73586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812" y="4146804"/>
            <a:ext cx="1967081" cy="222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D6F46A-3EB2-F60E-4964-79CD0BD86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                Curiosità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4E4CD4-2D16-1CF2-803E-ECCB2EDC9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2576"/>
            <a:ext cx="10058400" cy="4050792"/>
          </a:xfrm>
        </p:spPr>
        <p:txBody>
          <a:bodyPr>
            <a:normAutofit/>
          </a:bodyPr>
          <a:lstStyle/>
          <a:p>
            <a:pPr algn="ctr"/>
            <a:r>
              <a:rPr lang="it-CH" dirty="0"/>
              <a:t>Secondo la leggenda il figlio di Jingū, Ōjin sarebbe nato 3 anni dopo la morte del padre, per averne ritardato artificialmente la nascita. </a:t>
            </a:r>
          </a:p>
          <a:p>
            <a:pPr algn="ctr"/>
            <a:r>
              <a:rPr lang="it-CH" dirty="0"/>
              <a:t>Jingū viene associata a </a:t>
            </a:r>
            <a:r>
              <a:rPr lang="it-CH" b="1" dirty="0"/>
              <a:t>Himiko</a:t>
            </a:r>
            <a:r>
              <a:rPr lang="it-CH" dirty="0"/>
              <a:t> che è stata </a:t>
            </a:r>
            <a:r>
              <a:rPr lang="it-CH"/>
              <a:t>una regina-sciamana </a:t>
            </a:r>
            <a:r>
              <a:rPr lang="it-CH" dirty="0"/>
              <a:t>del regno Yamatai, un antico stato situato </a:t>
            </a:r>
            <a:r>
              <a:rPr lang="it-CH"/>
              <a:t>nell'attuale città </a:t>
            </a:r>
            <a:r>
              <a:rPr lang="it-CH" dirty="0"/>
              <a:t>di Nara </a:t>
            </a:r>
          </a:p>
          <a:p>
            <a:pPr algn="ctr"/>
            <a:endParaRPr lang="it-CH" dirty="0"/>
          </a:p>
          <a:p>
            <a:pPr marL="0" indent="0" algn="ctr">
              <a:buNone/>
            </a:pPr>
            <a:endParaRPr lang="it-CH" dirty="0"/>
          </a:p>
          <a:p>
            <a:pPr algn="ctr"/>
            <a:endParaRPr lang="it-CH" dirty="0"/>
          </a:p>
          <a:p>
            <a:pPr marL="0" indent="0">
              <a:buNone/>
            </a:pPr>
            <a:r>
              <a:rPr lang="it-CH" dirty="0"/>
              <a:t>                                                                                 </a:t>
            </a:r>
          </a:p>
          <a:p>
            <a:pPr marL="0" indent="0" algn="ctr">
              <a:buNone/>
            </a:pPr>
            <a:endParaRPr lang="it-CH" dirty="0"/>
          </a:p>
          <a:p>
            <a:pPr algn="ctr"/>
            <a:endParaRPr lang="it-CH" dirty="0"/>
          </a:p>
          <a:p>
            <a:pPr algn="ctr"/>
            <a:endParaRPr lang="it-CH" dirty="0"/>
          </a:p>
        </p:txBody>
      </p:sp>
      <p:pic>
        <p:nvPicPr>
          <p:cNvPr id="5" name="Immagine 4" descr="No.6 Empress Jingu writing upon the rock-face in Korea (Jingū Kōgō)">
            <a:extLst>
              <a:ext uri="{FF2B5EF4-FFF2-40B4-BE49-F238E27FC236}">
                <a16:creationId xmlns:a16="http://schemas.microsoft.com/office/drawing/2014/main" id="{644B5724-5A09-BCC9-5FAD-D38282DA8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35003" y="3830769"/>
            <a:ext cx="4080272" cy="228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{C5DF8789-F9A6-1542-812B-BBD217970A18}tf10001070</Template>
  <TotalTime>466</TotalTime>
  <Words>507</Words>
  <Application>Microsoft Macintosh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Calibri</vt:lpstr>
      <vt:lpstr>Gloucester MT Extra Condensed</vt:lpstr>
      <vt:lpstr>Phosphate Inline</vt:lpstr>
      <vt:lpstr>Rockwell</vt:lpstr>
      <vt:lpstr>Rockwell Condensed</vt:lpstr>
      <vt:lpstr>Rockwell Extra Bold</vt:lpstr>
      <vt:lpstr>Wingdings</vt:lpstr>
      <vt:lpstr>Legno</vt:lpstr>
      <vt:lpstr>JINGŪ                                                                    Martina e Nazli – 1F 2026                                                                 </vt:lpstr>
      <vt:lpstr>indice</vt:lpstr>
      <vt:lpstr>Identikit</vt:lpstr>
      <vt:lpstr>CHI è?</vt:lpstr>
      <vt:lpstr>La sua vita</vt:lpstr>
      <vt:lpstr>Approfondimenti</vt:lpstr>
      <vt:lpstr>La Morte</vt:lpstr>
      <vt:lpstr>La sua fama</vt:lpstr>
      <vt:lpstr>                Curiosità</vt:lpstr>
      <vt:lpstr>VIDEO</vt:lpstr>
      <vt:lpstr>LIBRO</vt:lpstr>
      <vt:lpstr>Conclusione</vt:lpstr>
      <vt:lpstr>GRAZIE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JINGŪ</dc:title>
  <dc:creator>Martina</dc:creator>
  <cp:lastModifiedBy>Pordenone Gian Franco</cp:lastModifiedBy>
  <cp:revision>32</cp:revision>
  <cp:lastPrinted>2026-03-26T16:09:42Z</cp:lastPrinted>
  <dcterms:created xsi:type="dcterms:W3CDTF">2026-02-18T13:48:14Z</dcterms:created>
  <dcterms:modified xsi:type="dcterms:W3CDTF">2026-04-02T10:46:52Z</dcterms:modified>
</cp:coreProperties>
</file>