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05" r:id="rId1"/>
  </p:sldMasterIdLst>
  <p:sldIdLst>
    <p:sldId id="256" r:id="rId2"/>
    <p:sldId id="261" r:id="rId3"/>
    <p:sldId id="262" r:id="rId4"/>
    <p:sldId id="263" r:id="rId5"/>
    <p:sldId id="267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etti Anastasja (ALLIEVO)" initials="MA(" lastIdx="1" clrIdx="0">
    <p:extLst>
      <p:ext uri="{19B8F6BF-5375-455C-9EA6-DF929625EA0E}">
        <p15:presenceInfo xmlns:p15="http://schemas.microsoft.com/office/powerpoint/2012/main" userId="S::hiv804@edu.ti.ch::46c720fc-640d-40c8-aa62-cf336adbd9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00"/>
    <a:srgbClr val="0000FF"/>
    <a:srgbClr val="00CC99"/>
    <a:srgbClr val="0066CC"/>
    <a:srgbClr val="33CCCC"/>
    <a:srgbClr val="006600"/>
    <a:srgbClr val="CC3300"/>
    <a:srgbClr val="00CCFF"/>
    <a:srgbClr val="37C9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13T12:11:48.147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76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26838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136377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7870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50598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1314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107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1663-7765-4EF4-B97F-A02E70C6265E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15788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5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67DAC-232D-4042-B5C0-E64770A42A28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65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87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9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15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487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92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A1663-7765-4EF4-B97F-A02E70C6265E}" type="datetimeFigureOut">
              <a:rPr lang="en-US" smtClean="0"/>
              <a:t>10/5/22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02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  <p:sldLayoutId id="2147484017" r:id="rId12"/>
    <p:sldLayoutId id="2147484018" r:id="rId13"/>
    <p:sldLayoutId id="2147484019" r:id="rId14"/>
    <p:sldLayoutId id="2147484020" r:id="rId15"/>
    <p:sldLayoutId id="214748402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136F23-4188-C576-01DD-4B78F583A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8716" y="1412076"/>
            <a:ext cx="7766936" cy="1646302"/>
          </a:xfrm>
        </p:spPr>
        <p:txBody>
          <a:bodyPr/>
          <a:lstStyle/>
          <a:p>
            <a:r>
              <a:rPr lang="it-CH" b="1" dirty="0"/>
              <a:t>I tempi verbali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5657A85-B48D-2A1D-0EB8-92619A96F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2892" y="3429000"/>
            <a:ext cx="7766936" cy="821059"/>
          </a:xfrm>
        </p:spPr>
        <p:txBody>
          <a:bodyPr>
            <a:normAutofit/>
          </a:bodyPr>
          <a:lstStyle/>
          <a:p>
            <a:r>
              <a:rPr lang="it-CH" sz="2500" b="1" dirty="0">
                <a:solidFill>
                  <a:srgbClr val="00B0F0"/>
                </a:solidFill>
              </a:rPr>
              <a:t>del modo indicativo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23BDC95-8838-3F97-CA24-835F521F7D16}"/>
              </a:ext>
            </a:extLst>
          </p:cNvPr>
          <p:cNvSpPr txBox="1"/>
          <p:nvPr/>
        </p:nvSpPr>
        <p:spPr>
          <a:xfrm>
            <a:off x="5319131" y="4850780"/>
            <a:ext cx="3929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CH" b="1" dirty="0">
                <a:solidFill>
                  <a:schemeClr val="accent4">
                    <a:lumMod val="75000"/>
                  </a:schemeClr>
                </a:solidFill>
              </a:rPr>
              <a:t>Da un lavoro di Anastasja, 2B 2022</a:t>
            </a:r>
            <a:endParaRPr lang="it-CH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7496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8608AB-F681-00E3-23FE-D3CFACBF6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La lista dei tempi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AED802-96BC-B6A2-97BB-4901DFE95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961" y="2121408"/>
            <a:ext cx="8002239" cy="3729060"/>
          </a:xfrm>
        </p:spPr>
        <p:txBody>
          <a:bodyPr/>
          <a:lstStyle/>
          <a:p>
            <a:pPr marL="0" indent="0">
              <a:buNone/>
            </a:pPr>
            <a:r>
              <a:rPr lang="it-CH" dirty="0">
                <a:solidFill>
                  <a:srgbClr val="FF0000"/>
                </a:solidFill>
              </a:rPr>
              <a:t>• Presente</a:t>
            </a:r>
          </a:p>
          <a:p>
            <a:pPr marL="0" indent="0">
              <a:buNone/>
            </a:pPr>
            <a:r>
              <a:rPr lang="it-CH" dirty="0">
                <a:solidFill>
                  <a:srgbClr val="FF0000"/>
                </a:solidFill>
              </a:rPr>
              <a:t>• Passato prossimo</a:t>
            </a:r>
          </a:p>
          <a:p>
            <a:pPr marL="0" indent="0">
              <a:buNone/>
            </a:pPr>
            <a:r>
              <a:rPr lang="it-CH" dirty="0">
                <a:solidFill>
                  <a:srgbClr val="FF0000"/>
                </a:solidFill>
              </a:rPr>
              <a:t>• Passato remoto</a:t>
            </a:r>
          </a:p>
          <a:p>
            <a:pPr marL="0" indent="0">
              <a:buNone/>
            </a:pPr>
            <a:r>
              <a:rPr lang="it-CH" dirty="0">
                <a:solidFill>
                  <a:srgbClr val="FF0000"/>
                </a:solidFill>
              </a:rPr>
              <a:t>• Imperfetto</a:t>
            </a:r>
          </a:p>
          <a:p>
            <a:pPr marL="0" indent="0">
              <a:buNone/>
            </a:pPr>
            <a:r>
              <a:rPr lang="it-CH" dirty="0">
                <a:solidFill>
                  <a:srgbClr val="FF0000"/>
                </a:solidFill>
              </a:rPr>
              <a:t>• Futuro semplice</a:t>
            </a:r>
          </a:p>
          <a:p>
            <a:pPr marL="0" indent="0">
              <a:buNone/>
            </a:pPr>
            <a:r>
              <a:rPr lang="it-CH" dirty="0">
                <a:solidFill>
                  <a:srgbClr val="FF0000"/>
                </a:solidFill>
              </a:rPr>
              <a:t>• Futuro anteriore</a:t>
            </a:r>
          </a:p>
          <a:p>
            <a:pPr marL="0" indent="0">
              <a:buNone/>
            </a:pPr>
            <a:r>
              <a:rPr lang="it-CH" dirty="0">
                <a:solidFill>
                  <a:srgbClr val="FF0000"/>
                </a:solidFill>
              </a:rPr>
              <a:t>• Trapassato prossimo</a:t>
            </a:r>
          </a:p>
          <a:p>
            <a:pPr marL="0" indent="0">
              <a:buNone/>
            </a:pPr>
            <a:r>
              <a:rPr lang="it-CH" dirty="0">
                <a:solidFill>
                  <a:srgbClr val="FF0000"/>
                </a:solidFill>
              </a:rPr>
              <a:t>• Trapassato remoto</a:t>
            </a:r>
          </a:p>
        </p:txBody>
      </p:sp>
    </p:spTree>
    <p:extLst>
      <p:ext uri="{BB962C8B-B14F-4D97-AF65-F5344CB8AC3E}">
        <p14:creationId xmlns:p14="http://schemas.microsoft.com/office/powerpoint/2010/main" val="10695335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96BCA3-8033-37F4-B2B5-69C3B60E9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Esempi attorno ad un’azione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6153C0-E8C6-0594-E297-156012D78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3976"/>
            <a:ext cx="10058400" cy="4070435"/>
          </a:xfrm>
        </p:spPr>
        <p:txBody>
          <a:bodyPr/>
          <a:lstStyle/>
          <a:p>
            <a:pPr marL="0" indent="0">
              <a:buNone/>
            </a:pPr>
            <a:r>
              <a:rPr lang="it-CH" dirty="0"/>
              <a:t>Verbo all’infinito: 	</a:t>
            </a:r>
            <a:r>
              <a:rPr lang="it-CH" dirty="0">
                <a:solidFill>
                  <a:srgbClr val="FF0000"/>
                </a:solidFill>
              </a:rPr>
              <a:t>GUARDARE</a:t>
            </a:r>
          </a:p>
          <a:p>
            <a:pPr marL="0" indent="0">
              <a:buNone/>
            </a:pPr>
            <a:endParaRPr lang="it-CH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CH" dirty="0"/>
              <a:t>Presente: 			Oggi </a:t>
            </a:r>
            <a:r>
              <a:rPr lang="it-CH" dirty="0">
                <a:solidFill>
                  <a:srgbClr val="FF3399"/>
                </a:solidFill>
              </a:rPr>
              <a:t>guardo</a:t>
            </a:r>
            <a:r>
              <a:rPr lang="it-CH" dirty="0"/>
              <a:t> un film horror. </a:t>
            </a:r>
          </a:p>
          <a:p>
            <a:pPr marL="0" indent="0">
              <a:buNone/>
            </a:pPr>
            <a:r>
              <a:rPr lang="it-CH" dirty="0"/>
              <a:t>Passato prossimo: 	Ieri sera </a:t>
            </a:r>
            <a:r>
              <a:rPr lang="it-CH" dirty="0">
                <a:solidFill>
                  <a:srgbClr val="00CCFF"/>
                </a:solidFill>
              </a:rPr>
              <a:t>ho</a:t>
            </a:r>
            <a:r>
              <a:rPr lang="it-CH" dirty="0"/>
              <a:t> </a:t>
            </a:r>
            <a:r>
              <a:rPr lang="it-CH" dirty="0">
                <a:solidFill>
                  <a:srgbClr val="00CCFF"/>
                </a:solidFill>
              </a:rPr>
              <a:t>guardato</a:t>
            </a:r>
            <a:r>
              <a:rPr lang="it-CH" dirty="0"/>
              <a:t> una serie in televisione.</a:t>
            </a:r>
          </a:p>
          <a:p>
            <a:pPr marL="0" indent="0">
              <a:buNone/>
            </a:pPr>
            <a:r>
              <a:rPr lang="it-CH" dirty="0"/>
              <a:t>Passato remoto: 		Tre anni fa </a:t>
            </a:r>
            <a:r>
              <a:rPr lang="it-CH" dirty="0">
                <a:solidFill>
                  <a:srgbClr val="FF9900"/>
                </a:solidFill>
              </a:rPr>
              <a:t>guardai</a:t>
            </a:r>
            <a:r>
              <a:rPr lang="it-CH" dirty="0"/>
              <a:t> un film al festival di Locarno.</a:t>
            </a:r>
          </a:p>
          <a:p>
            <a:pPr marL="0" indent="0">
              <a:buNone/>
            </a:pPr>
            <a:r>
              <a:rPr lang="it-CH" dirty="0"/>
              <a:t>Imperfetto: 			Da bambina </a:t>
            </a:r>
            <a:r>
              <a:rPr lang="it-CH" dirty="0">
                <a:solidFill>
                  <a:srgbClr val="37C96F"/>
                </a:solidFill>
              </a:rPr>
              <a:t>guardavo</a:t>
            </a:r>
            <a:r>
              <a:rPr lang="it-CH" dirty="0"/>
              <a:t> sempre i cartoni animati.</a:t>
            </a:r>
          </a:p>
          <a:p>
            <a:pPr marL="0" indent="0">
              <a:buNone/>
            </a:pPr>
            <a:r>
              <a:rPr lang="it-CH" dirty="0"/>
              <a:t>Futuro semplice: 		Questa sera </a:t>
            </a:r>
            <a:r>
              <a:rPr lang="it-CH" dirty="0">
                <a:solidFill>
                  <a:srgbClr val="C00000"/>
                </a:solidFill>
              </a:rPr>
              <a:t>guarderò</a:t>
            </a:r>
            <a:r>
              <a:rPr lang="it-CH" dirty="0">
                <a:solidFill>
                  <a:srgbClr val="CC3300"/>
                </a:solidFill>
              </a:rPr>
              <a:t> </a:t>
            </a:r>
            <a:r>
              <a:rPr lang="it-CH" dirty="0"/>
              <a:t>la</a:t>
            </a:r>
            <a:r>
              <a:rPr lang="it-CH" dirty="0">
                <a:solidFill>
                  <a:srgbClr val="CC3300"/>
                </a:solidFill>
              </a:rPr>
              <a:t> </a:t>
            </a:r>
            <a:r>
              <a:rPr lang="it-CH" dirty="0"/>
              <a:t>televisione.</a:t>
            </a:r>
          </a:p>
          <a:p>
            <a:pPr marL="0" indent="0">
              <a:buNone/>
            </a:pPr>
            <a:r>
              <a:rPr lang="it-CH" dirty="0"/>
              <a:t>Futuro anteriore: 	Prima di cena </a:t>
            </a:r>
            <a:r>
              <a:rPr lang="it-CH" dirty="0">
                <a:solidFill>
                  <a:srgbClr val="006600"/>
                </a:solidFill>
              </a:rPr>
              <a:t>avrò</a:t>
            </a:r>
            <a:r>
              <a:rPr lang="it-CH" dirty="0"/>
              <a:t> </a:t>
            </a:r>
            <a:r>
              <a:rPr lang="it-CH" dirty="0">
                <a:solidFill>
                  <a:srgbClr val="006600"/>
                </a:solidFill>
              </a:rPr>
              <a:t>guardato</a:t>
            </a:r>
            <a:r>
              <a:rPr lang="it-CH" dirty="0"/>
              <a:t> un video su YouTube.</a:t>
            </a:r>
          </a:p>
          <a:p>
            <a:pPr marL="0" indent="0">
              <a:buNone/>
            </a:pPr>
            <a:r>
              <a:rPr lang="it-CH" dirty="0"/>
              <a:t>Trapassato prossimo: 	Ho comprato il film che </a:t>
            </a:r>
            <a:r>
              <a:rPr lang="it-CH" dirty="0">
                <a:solidFill>
                  <a:srgbClr val="FF3399"/>
                </a:solidFill>
              </a:rPr>
              <a:t>avevi guardato </a:t>
            </a:r>
            <a:r>
              <a:rPr lang="it-CH" dirty="0"/>
              <a:t>settimana scorsa.</a:t>
            </a:r>
          </a:p>
          <a:p>
            <a:pPr marL="0" indent="0">
              <a:buNone/>
            </a:pPr>
            <a:r>
              <a:rPr lang="it-CH" dirty="0"/>
              <a:t>Trapassato remoto: 	Dopo che </a:t>
            </a:r>
            <a:r>
              <a:rPr lang="it-CH" dirty="0">
                <a:solidFill>
                  <a:srgbClr val="7030A0"/>
                </a:solidFill>
              </a:rPr>
              <a:t>ebbi guardato </a:t>
            </a:r>
            <a:r>
              <a:rPr lang="it-CH" dirty="0"/>
              <a:t>il film, andai a dormire.</a:t>
            </a:r>
          </a:p>
          <a:p>
            <a:pPr marL="0" indent="0">
              <a:buNone/>
            </a:pPr>
            <a:endParaRPr lang="it-CH" dirty="0"/>
          </a:p>
          <a:p>
            <a:pPr marL="0" indent="0">
              <a:buNone/>
            </a:pPr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11455586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682816-8B4F-01AD-785E-1DB6F576D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CH" dirty="0"/>
              <a:t>Una spiegazione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D9607E-4009-D82C-3284-75E6471B2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2063311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CH" dirty="0"/>
              <a:t>Presente: 				</a:t>
            </a:r>
            <a:r>
              <a:rPr lang="it-CH" dirty="0">
                <a:solidFill>
                  <a:srgbClr val="0066CC"/>
                </a:solidFill>
              </a:rPr>
              <a:t>adesso</a:t>
            </a:r>
            <a:r>
              <a:rPr lang="it-CH" dirty="0"/>
              <a:t> </a:t>
            </a:r>
          </a:p>
          <a:p>
            <a:pPr marL="0" indent="0">
              <a:buNone/>
            </a:pPr>
            <a:r>
              <a:rPr lang="it-CH" dirty="0"/>
              <a:t>Passato prossimo: 		</a:t>
            </a:r>
            <a:r>
              <a:rPr lang="it-CH" dirty="0">
                <a:solidFill>
                  <a:srgbClr val="0066CC"/>
                </a:solidFill>
              </a:rPr>
              <a:t>vicino… prima</a:t>
            </a:r>
          </a:p>
          <a:p>
            <a:pPr marL="0" indent="0">
              <a:buNone/>
            </a:pPr>
            <a:r>
              <a:rPr lang="it-CH" dirty="0"/>
              <a:t>Passato remoto: 			</a:t>
            </a:r>
            <a:r>
              <a:rPr lang="it-CH" dirty="0">
                <a:solidFill>
                  <a:srgbClr val="0066CC"/>
                </a:solidFill>
              </a:rPr>
              <a:t>lontano… prima</a:t>
            </a:r>
          </a:p>
          <a:p>
            <a:pPr marL="0" indent="0">
              <a:buNone/>
            </a:pPr>
            <a:r>
              <a:rPr lang="it-CH" dirty="0"/>
              <a:t>Imperfetto: 				</a:t>
            </a:r>
            <a:r>
              <a:rPr lang="it-CH" dirty="0">
                <a:solidFill>
                  <a:srgbClr val="0066CC"/>
                </a:solidFill>
              </a:rPr>
              <a:t>continuità… prima</a:t>
            </a:r>
          </a:p>
          <a:p>
            <a:pPr marL="0" indent="0">
              <a:buNone/>
            </a:pPr>
            <a:r>
              <a:rPr lang="it-CH" dirty="0"/>
              <a:t>Futuro semplice: 			</a:t>
            </a:r>
            <a:r>
              <a:rPr lang="it-CH" dirty="0">
                <a:solidFill>
                  <a:srgbClr val="0066CC"/>
                </a:solidFill>
              </a:rPr>
              <a:t>dopo</a:t>
            </a:r>
            <a:endParaRPr lang="it-CH" dirty="0"/>
          </a:p>
          <a:p>
            <a:pPr marL="0" indent="0">
              <a:buNone/>
            </a:pPr>
            <a:r>
              <a:rPr lang="it-CH" dirty="0"/>
              <a:t>Futuro anteriore:</a:t>
            </a:r>
            <a:r>
              <a:rPr lang="it-CH" dirty="0">
                <a:solidFill>
                  <a:srgbClr val="0066CC"/>
                </a:solidFill>
              </a:rPr>
              <a:t> 		prima… di un dopo</a:t>
            </a:r>
            <a:endParaRPr lang="it-CH" dirty="0"/>
          </a:p>
          <a:p>
            <a:pPr marL="0" indent="0">
              <a:buNone/>
            </a:pPr>
            <a:r>
              <a:rPr lang="it-CH" dirty="0"/>
              <a:t>Trapassato prossimo: 		</a:t>
            </a:r>
            <a:r>
              <a:rPr lang="it-CH" dirty="0">
                <a:solidFill>
                  <a:srgbClr val="0066CC"/>
                </a:solidFill>
              </a:rPr>
              <a:t>prima… di un prima</a:t>
            </a:r>
            <a:endParaRPr lang="it-CH" dirty="0"/>
          </a:p>
          <a:p>
            <a:pPr marL="0" indent="0">
              <a:buNone/>
            </a:pPr>
            <a:r>
              <a:rPr lang="it-CH" dirty="0"/>
              <a:t>Trapassato remoto:</a:t>
            </a:r>
            <a:r>
              <a:rPr lang="it-CH" dirty="0">
                <a:solidFill>
                  <a:srgbClr val="0066CC"/>
                </a:solidFill>
              </a:rPr>
              <a:t> 		prima… di un prima lontano</a:t>
            </a:r>
            <a:endParaRPr lang="it-CH" dirty="0"/>
          </a:p>
          <a:p>
            <a:pPr marL="0" indent="0">
              <a:buNone/>
            </a:pPr>
            <a:endParaRPr lang="it-CH" dirty="0">
              <a:solidFill>
                <a:srgbClr val="0066CC"/>
              </a:solidFill>
            </a:endParaRPr>
          </a:p>
          <a:p>
            <a:pPr marL="0" indent="0">
              <a:buNone/>
            </a:pPr>
            <a:endParaRPr lang="it-CH" dirty="0">
              <a:solidFill>
                <a:srgbClr val="0066CC"/>
              </a:solidFill>
            </a:endParaRPr>
          </a:p>
          <a:p>
            <a:pPr marL="0" indent="0">
              <a:buNone/>
            </a:pPr>
            <a:endParaRPr lang="it-CH" dirty="0">
              <a:solidFill>
                <a:srgbClr val="0066CC"/>
              </a:solidFill>
            </a:endParaRPr>
          </a:p>
          <a:p>
            <a:pPr marL="0" indent="0">
              <a:buNone/>
            </a:pPr>
            <a:endParaRPr lang="it-CH" dirty="0">
              <a:solidFill>
                <a:srgbClr val="0066CC"/>
              </a:solidFill>
            </a:endParaRPr>
          </a:p>
          <a:p>
            <a:pPr marL="0" indent="0">
              <a:buNone/>
            </a:pPr>
            <a:endParaRPr lang="it-CH" dirty="0"/>
          </a:p>
          <a:p>
            <a:pPr marL="0" indent="0">
              <a:buNone/>
            </a:pPr>
            <a:endParaRPr lang="it-CH" dirty="0">
              <a:solidFill>
                <a:srgbClr val="00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81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3F45A5-844C-8791-A8EC-6F61E50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Qualche esempio da capire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FD5481-8744-1477-69FD-DDE681C9E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CH" dirty="0"/>
              <a:t>In prima </a:t>
            </a:r>
            <a:r>
              <a:rPr lang="it-CH" dirty="0">
                <a:solidFill>
                  <a:schemeClr val="accent5"/>
                </a:solidFill>
              </a:rPr>
              <a:t>ripassavo</a:t>
            </a:r>
            <a:r>
              <a:rPr lang="it-CH" dirty="0"/>
              <a:t> la lezione il mercoledì pomeriggio.</a:t>
            </a:r>
          </a:p>
          <a:p>
            <a:pPr marL="0" indent="0">
              <a:buNone/>
            </a:pPr>
            <a:r>
              <a:rPr lang="it-CH" dirty="0"/>
              <a:t>Questa serà </a:t>
            </a:r>
            <a:r>
              <a:rPr lang="it-CH" dirty="0">
                <a:solidFill>
                  <a:schemeClr val="accent5"/>
                </a:solidFill>
              </a:rPr>
              <a:t>vedrò</a:t>
            </a:r>
            <a:r>
              <a:rPr lang="it-CH" dirty="0"/>
              <a:t> i miei genitori.</a:t>
            </a:r>
          </a:p>
          <a:p>
            <a:pPr marL="0" indent="0">
              <a:buNone/>
            </a:pPr>
            <a:r>
              <a:rPr lang="it-CH" dirty="0"/>
              <a:t>Da piccola </a:t>
            </a:r>
            <a:r>
              <a:rPr lang="it-CH" dirty="0">
                <a:solidFill>
                  <a:schemeClr val="accent5"/>
                </a:solidFill>
              </a:rPr>
              <a:t>andai</a:t>
            </a:r>
            <a:r>
              <a:rPr lang="it-CH" dirty="0"/>
              <a:t> in vacanza al mare.</a:t>
            </a:r>
          </a:p>
          <a:p>
            <a:pPr marL="0" indent="0">
              <a:buNone/>
            </a:pPr>
            <a:r>
              <a:rPr lang="it-CH" dirty="0"/>
              <a:t>Prima di scuola </a:t>
            </a:r>
            <a:r>
              <a:rPr lang="it-CH" dirty="0">
                <a:solidFill>
                  <a:schemeClr val="accent5"/>
                </a:solidFill>
              </a:rPr>
              <a:t>ho fatto </a:t>
            </a:r>
            <a:r>
              <a:rPr lang="it-CH" dirty="0"/>
              <a:t>colazione.</a:t>
            </a:r>
          </a:p>
          <a:p>
            <a:pPr marL="0" indent="0">
              <a:buNone/>
            </a:pPr>
            <a:r>
              <a:rPr lang="it-CH" dirty="0"/>
              <a:t>Mi </a:t>
            </a:r>
            <a:r>
              <a:rPr lang="it-CH" dirty="0">
                <a:solidFill>
                  <a:schemeClr val="accent5"/>
                </a:solidFill>
              </a:rPr>
              <a:t>piace</a:t>
            </a:r>
            <a:r>
              <a:rPr lang="it-CH" dirty="0"/>
              <a:t> la musica. </a:t>
            </a:r>
          </a:p>
          <a:p>
            <a:pPr marL="0" indent="0">
              <a:buNone/>
            </a:pPr>
            <a:r>
              <a:rPr lang="it-CH" dirty="0"/>
              <a:t>Appena </a:t>
            </a:r>
            <a:r>
              <a:rPr lang="it-CH" dirty="0">
                <a:solidFill>
                  <a:schemeClr val="accent5"/>
                </a:solidFill>
              </a:rPr>
              <a:t>furono usciti </a:t>
            </a:r>
            <a:r>
              <a:rPr lang="it-CH" dirty="0"/>
              <a:t>di casa, si accorsero di aver dimenticato la cartella.</a:t>
            </a:r>
          </a:p>
          <a:p>
            <a:pPr marL="0" indent="0">
              <a:buNone/>
            </a:pPr>
            <a:r>
              <a:rPr lang="it-CH" dirty="0"/>
              <a:t>Prima di andare a letto </a:t>
            </a:r>
            <a:r>
              <a:rPr lang="it-CH" dirty="0">
                <a:solidFill>
                  <a:schemeClr val="accent5"/>
                </a:solidFill>
              </a:rPr>
              <a:t>avrò studiato </a:t>
            </a:r>
            <a:r>
              <a:rPr lang="it-CH" dirty="0"/>
              <a:t>i verbi.</a:t>
            </a:r>
          </a:p>
          <a:p>
            <a:pPr marL="0" indent="0">
              <a:buNone/>
            </a:pPr>
            <a:r>
              <a:rPr lang="it-CH" dirty="0"/>
              <a:t>Oggi </a:t>
            </a:r>
            <a:r>
              <a:rPr lang="it-CH" dirty="0">
                <a:solidFill>
                  <a:schemeClr val="accent5"/>
                </a:solidFill>
              </a:rPr>
              <a:t>realizzo</a:t>
            </a:r>
            <a:r>
              <a:rPr lang="it-CH" dirty="0"/>
              <a:t> la presentazione.</a:t>
            </a:r>
          </a:p>
          <a:p>
            <a:pPr marL="0" indent="0">
              <a:buNone/>
            </a:pPr>
            <a:r>
              <a:rPr lang="it-CH" dirty="0"/>
              <a:t>Ho mangiato il gelato che mi </a:t>
            </a:r>
            <a:r>
              <a:rPr lang="it-CH" dirty="0">
                <a:solidFill>
                  <a:schemeClr val="accent5"/>
                </a:solidFill>
              </a:rPr>
              <a:t>avevi consigliato</a:t>
            </a:r>
            <a:r>
              <a:rPr lang="it-CH" dirty="0"/>
              <a:t>. </a:t>
            </a:r>
          </a:p>
          <a:p>
            <a:pPr marL="0" indent="0">
              <a:buNone/>
            </a:pPr>
            <a:endParaRPr lang="it-CH" dirty="0"/>
          </a:p>
        </p:txBody>
      </p:sp>
    </p:spTree>
    <p:extLst>
      <p:ext uri="{BB962C8B-B14F-4D97-AF65-F5344CB8AC3E}">
        <p14:creationId xmlns:p14="http://schemas.microsoft.com/office/powerpoint/2010/main" val="5306015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701C96-D8D3-7DD6-80C1-7C2EF789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Per finire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A86024-C5D4-535C-8162-4033063ED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CH" dirty="0"/>
          </a:p>
          <a:p>
            <a:pPr marL="0" indent="0">
              <a:buNone/>
            </a:pPr>
            <a:endParaRPr lang="it-CH" dirty="0"/>
          </a:p>
          <a:p>
            <a:pPr marL="0" indent="0">
              <a:buNone/>
            </a:pPr>
            <a:endParaRPr lang="it-CH" dirty="0"/>
          </a:p>
          <a:p>
            <a:pPr marL="0" indent="0">
              <a:buNone/>
            </a:pPr>
            <a:r>
              <a:rPr lang="it-CH" dirty="0">
                <a:solidFill>
                  <a:srgbClr val="0000FF"/>
                </a:solidFill>
              </a:rPr>
              <a:t>    </a:t>
            </a:r>
            <a:r>
              <a:rPr lang="it-CH" sz="3200" dirty="0">
                <a:solidFill>
                  <a:srgbClr val="0000FF"/>
                </a:solidFill>
              </a:rPr>
              <a:t>Spero che la presentazione vi sia piaciuta</a:t>
            </a:r>
            <a:endParaRPr lang="it-CH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it-CH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it-CH" dirty="0">
                <a:solidFill>
                  <a:srgbClr val="0000FF"/>
                </a:solidFill>
              </a:rPr>
              <a:t>        </a:t>
            </a:r>
          </a:p>
          <a:p>
            <a:pPr marL="0" indent="0">
              <a:buNone/>
            </a:pPr>
            <a:r>
              <a:rPr lang="it-CH" dirty="0">
                <a:solidFill>
                  <a:srgbClr val="0000FF"/>
                </a:solidFill>
              </a:rPr>
              <a:t>            </a:t>
            </a:r>
          </a:p>
          <a:p>
            <a:pPr marL="0" indent="0">
              <a:buNone/>
            </a:pPr>
            <a:r>
              <a:rPr lang="it-CH" dirty="0">
                <a:solidFill>
                  <a:srgbClr val="0000FF"/>
                </a:solidFill>
              </a:rPr>
              <a:t>                               </a:t>
            </a:r>
          </a:p>
          <a:p>
            <a:pPr marL="0" indent="0">
              <a:buNone/>
            </a:pPr>
            <a:r>
              <a:rPr lang="it-CH" dirty="0">
                <a:solidFill>
                  <a:srgbClr val="0000FF"/>
                </a:solidFill>
              </a:rPr>
              <a:t>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71088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321</Words>
  <Application>Microsoft Macintosh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Sfaccettatura</vt:lpstr>
      <vt:lpstr>I tempi verbali</vt:lpstr>
      <vt:lpstr>La lista dei tempi</vt:lpstr>
      <vt:lpstr>Esempi attorno ad un’azione</vt:lpstr>
      <vt:lpstr>Una spiegazione</vt:lpstr>
      <vt:lpstr>Qualche esempio da capire</vt:lpstr>
      <vt:lpstr>Per finire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tempi verbali</dc:title>
  <dc:creator>Manetti Anastasja (ALLIEVO)</dc:creator>
  <cp:lastModifiedBy>Gian Franco Pordenone</cp:lastModifiedBy>
  <cp:revision>10</cp:revision>
  <dcterms:created xsi:type="dcterms:W3CDTF">2022-08-08T17:18:15Z</dcterms:created>
  <dcterms:modified xsi:type="dcterms:W3CDTF">2022-10-05T09:09:43Z</dcterms:modified>
</cp:coreProperties>
</file>