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85" d="100"/>
          <a:sy n="85" d="100"/>
        </p:scale>
        <p:origin x="19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package" Target="../embeddings/Foglio_di_lavoro_di_Microsoft_Excel.xlsx"/><Relationship Id="rId4" Type="http://schemas.openxmlformats.org/officeDocument/2006/relationships/image" Target="../media/image13.png"/></Relationships>
</file>

<file path=ppt/charts/_rels/chart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6" Type="http://schemas.openxmlformats.org/officeDocument/2006/relationships/package" Target="../embeddings/Foglio_di_lavoro_di_Microsoft_Excel1.xlsx"/><Relationship Id="rId5" Type="http://schemas.openxmlformats.org/officeDocument/2006/relationships/image" Target="../media/image28.png"/><Relationship Id="rId4" Type="http://schemas.openxmlformats.org/officeDocument/2006/relationships/image" Target="../media/image27.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it-IT"/>
  <c:roundedCorners val="0"/>
  <c:style val="2"/>
  <c:chart>
    <c:autoTitleDeleted val="1"/>
    <c:view3D>
      <c:rotX val="56"/>
      <c:hPercent val="115"/>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9562"/>
          <c:y val="0.43216199999999999"/>
          <c:w val="0.49786799999999998"/>
          <c:h val="0.555338"/>
        </c:manualLayout>
      </c:layout>
      <c:pie3DChart>
        <c:varyColors val="0"/>
        <c:ser>
          <c:idx val="0"/>
          <c:order val="0"/>
          <c:tx>
            <c:strRef>
              <c:f>Sheet1!$A$2</c:f>
              <c:strCache>
                <c:ptCount val="1"/>
              </c:strCache>
            </c:strRef>
          </c:tx>
          <c:spPr>
            <a:blipFill rotWithShape="1">
              <a:blip xmlns:r="http://schemas.openxmlformats.org/officeDocument/2006/relationships" r:embed="rId1"/>
              <a:srcRect/>
              <a:stretch>
                <a:fillRect/>
              </a:stretch>
            </a:blipFill>
            <a:ln w="12700" cap="flat">
              <a:noFill/>
              <a:miter lim="400000"/>
            </a:ln>
            <a:effectLst>
              <a:outerShdw blurRad="127000" dir="7320000" algn="tl">
                <a:srgbClr val="000000">
                  <a:alpha val="55000"/>
                </a:srgbClr>
              </a:outerShdw>
            </a:effectLst>
            <a:sp3d prstMaterial="matte"/>
          </c:spPr>
          <c:explosion val="1"/>
          <c:dPt>
            <c:idx val="0"/>
            <c:bubble3D val="0"/>
            <c:extLst>
              <c:ext xmlns:c16="http://schemas.microsoft.com/office/drawing/2014/chart" uri="{C3380CC4-5D6E-409C-BE32-E72D297353CC}">
                <c16:uniqueId val="{00000001-F8BE-8E42-B637-47ED8A92EF34}"/>
              </c:ext>
            </c:extLst>
          </c:dPt>
          <c:dPt>
            <c:idx val="1"/>
            <c:bubble3D val="0"/>
            <c:spPr>
              <a:blipFill rotWithShape="1">
                <a:blip xmlns:r="http://schemas.openxmlformats.org/officeDocument/2006/relationships" r:embed="rId2"/>
                <a:srcRect/>
                <a:stretch>
                  <a:fillRect/>
                </a:stretch>
              </a:blip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3-F8BE-8E42-B637-47ED8A92EF34}"/>
              </c:ext>
            </c:extLst>
          </c:dPt>
          <c:dPt>
            <c:idx val="2"/>
            <c:bubble3D val="0"/>
            <c:spPr>
              <a:blipFill rotWithShape="1">
                <a:blip xmlns:r="http://schemas.openxmlformats.org/officeDocument/2006/relationships" r:embed="rId3"/>
                <a:srcRect/>
                <a:stretch>
                  <a:fillRect/>
                </a:stretch>
              </a:blip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5-F8BE-8E42-B637-47ED8A92EF34}"/>
              </c:ext>
            </c:extLst>
          </c:dPt>
          <c:dPt>
            <c:idx val="3"/>
            <c:bubble3D val="0"/>
            <c:spPr>
              <a:blipFill rotWithShape="1">
                <a:blip xmlns:r="http://schemas.openxmlformats.org/officeDocument/2006/relationships" r:embed="rId4"/>
                <a:srcRect/>
                <a:stretch>
                  <a:fillRect/>
                </a:stretch>
              </a:blip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7-F8BE-8E42-B637-47ED8A92EF34}"/>
              </c:ext>
            </c:extLst>
          </c:dPt>
          <c:dLbls>
            <c:dLbl>
              <c:idx val="0"/>
              <c:numFmt formatCode="#,##0%" sourceLinked="0"/>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extLst>
                <c:ext xmlns:c16="http://schemas.microsoft.com/office/drawing/2014/chart" uri="{C3380CC4-5D6E-409C-BE32-E72D297353CC}">
                  <c16:uniqueId val="{00000001-F8BE-8E42-B637-47ED8A92EF34}"/>
                </c:ext>
              </c:extLst>
            </c:dLbl>
            <c:dLbl>
              <c:idx val="1"/>
              <c:numFmt formatCode="#,##0%" sourceLinked="0"/>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extLst>
                <c:ext xmlns:c16="http://schemas.microsoft.com/office/drawing/2014/chart" uri="{C3380CC4-5D6E-409C-BE32-E72D297353CC}">
                  <c16:uniqueId val="{00000003-F8BE-8E42-B637-47ED8A92EF34}"/>
                </c:ext>
              </c:extLst>
            </c:dLbl>
            <c:dLbl>
              <c:idx val="2"/>
              <c:numFmt formatCode="#,##0%" sourceLinked="0"/>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extLst>
                <c:ext xmlns:c16="http://schemas.microsoft.com/office/drawing/2014/chart" uri="{C3380CC4-5D6E-409C-BE32-E72D297353CC}">
                  <c16:uniqueId val="{00000005-F8BE-8E42-B637-47ED8A92EF34}"/>
                </c:ext>
              </c:extLst>
            </c:dLbl>
            <c:dLbl>
              <c:idx val="3"/>
              <c:numFmt formatCode="#,##0%" sourceLinked="0"/>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extLst>
                <c:ext xmlns:c16="http://schemas.microsoft.com/office/drawing/2014/chart" uri="{C3380CC4-5D6E-409C-BE32-E72D297353CC}">
                  <c16:uniqueId val="{00000007-F8BE-8E42-B637-47ED8A92EF34}"/>
                </c:ext>
              </c:extLst>
            </c:dLbl>
            <c:numFmt formatCode="#,##0%" sourceLinked="0"/>
            <c:spPr>
              <a:noFill/>
              <a:ln>
                <a:noFill/>
              </a:ln>
              <a:effectLst/>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lycée</c:v>
                </c:pt>
                <c:pt idx="1">
                  <c:v>école prof.</c:v>
                </c:pt>
                <c:pt idx="2">
                  <c:v>apprentissage</c:v>
                </c:pt>
                <c:pt idx="3">
                  <c:v>autre</c:v>
                </c:pt>
              </c:strCache>
            </c:strRef>
          </c:cat>
          <c:val>
            <c:numRef>
              <c:f>Sheet1!$B$2:$E$2</c:f>
              <c:numCache>
                <c:formatCode>General</c:formatCode>
                <c:ptCount val="4"/>
                <c:pt idx="0">
                  <c:v>42</c:v>
                </c:pt>
                <c:pt idx="1">
                  <c:v>22</c:v>
                </c:pt>
                <c:pt idx="2">
                  <c:v>23</c:v>
                </c:pt>
                <c:pt idx="3">
                  <c:v>13</c:v>
                </c:pt>
              </c:numCache>
            </c:numRef>
          </c:val>
          <c:extLst>
            <c:ext xmlns:c16="http://schemas.microsoft.com/office/drawing/2014/chart" uri="{C3380CC4-5D6E-409C-BE32-E72D297353CC}">
              <c16:uniqueId val="{00000008-F8BE-8E42-B637-47ED8A92EF34}"/>
            </c:ext>
          </c:extLst>
        </c:ser>
        <c:dLbls>
          <c:showLegendKey val="0"/>
          <c:showVal val="0"/>
          <c:showCatName val="0"/>
          <c:showSerName val="0"/>
          <c:showPercent val="0"/>
          <c:showBubbleSize val="0"/>
          <c:showLeaderLines val="0"/>
        </c:dLbls>
      </c:pie3DChart>
      <c:spPr>
        <a:noFill/>
        <a:ln w="12700" cap="flat">
          <a:noFill/>
          <a:miter lim="400000"/>
        </a:ln>
        <a:effectLst/>
      </c:spPr>
    </c:plotArea>
    <c:legend>
      <c:legendPos val="t"/>
      <c:layout>
        <c:manualLayout>
          <c:xMode val="edge"/>
          <c:yMode val="edge"/>
          <c:x val="0"/>
          <c:y val="0"/>
          <c:w val="1"/>
          <c:h val="6.2041699999999998E-2"/>
        </c:manualLayout>
      </c:layout>
      <c:overlay val="1"/>
      <c:spPr>
        <a:noFill/>
        <a:ln w="12700" cap="flat">
          <a:noFill/>
          <a:miter lim="400000"/>
        </a:ln>
        <a:effectLst/>
      </c:spPr>
      <c:txPr>
        <a:bodyPr rot="0"/>
        <a:lstStyle/>
        <a:p>
          <a:pPr>
            <a:defRPr sz="2400" b="0" i="0" u="none" strike="noStrike">
              <a:solidFill>
                <a:srgbClr val="FFFFFF"/>
              </a:solidFill>
              <a:latin typeface="Apple Casual"/>
            </a:defRPr>
          </a:pPr>
          <a:endParaRPr lang="it-CH"/>
        </a:p>
      </c:txPr>
    </c:legend>
    <c:plotVisOnly val="1"/>
    <c:dispBlanksAs val="gap"/>
    <c:showDLblsOverMax val="1"/>
  </c:chart>
  <c:spPr>
    <a:noFill/>
    <a:ln>
      <a:noFill/>
    </a:ln>
    <a:effectLst/>
  </c:sp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it-IT"/>
  <c:roundedCorners val="0"/>
  <c:style val="2"/>
  <c:chart>
    <c:autoTitleDeleted val="1"/>
    <c:view3D>
      <c:rotX val="80"/>
      <c:hPercent val="376"/>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pie3DChart>
        <c:varyColors val="0"/>
        <c:ser>
          <c:idx val="0"/>
          <c:order val="0"/>
          <c:tx>
            <c:strRef>
              <c:f>Sheet1!$A$2</c:f>
              <c:strCache>
                <c:ptCount val="1"/>
              </c:strCache>
            </c:strRef>
          </c:tx>
          <c:spPr>
            <a:blipFill rotWithShape="1">
              <a:blip xmlns:r="http://schemas.openxmlformats.org/officeDocument/2006/relationships" r:embed="rId1"/>
              <a:srcRect/>
              <a:stretch>
                <a:fillRect/>
              </a:stretch>
            </a:blipFill>
            <a:ln w="12700" cap="flat">
              <a:noFill/>
              <a:miter lim="400000"/>
            </a:ln>
            <a:effectLst>
              <a:outerShdw blurRad="127000" dir="7320000" algn="tl">
                <a:srgbClr val="000000">
                  <a:alpha val="55000"/>
                </a:srgbClr>
              </a:outerShdw>
            </a:effectLst>
            <a:sp3d prstMaterial="matte"/>
          </c:spPr>
          <c:dPt>
            <c:idx val="0"/>
            <c:bubble3D val="0"/>
            <c:extLst>
              <c:ext xmlns:c16="http://schemas.microsoft.com/office/drawing/2014/chart" uri="{C3380CC4-5D6E-409C-BE32-E72D297353CC}">
                <c16:uniqueId val="{00000001-088D-2445-A74B-FAD50E5386B3}"/>
              </c:ext>
            </c:extLst>
          </c:dPt>
          <c:dPt>
            <c:idx val="1"/>
            <c:bubble3D val="0"/>
            <c:spPr>
              <a:blipFill rotWithShape="1">
                <a:blip xmlns:r="http://schemas.openxmlformats.org/officeDocument/2006/relationships" r:embed="rId2"/>
                <a:srcRect/>
                <a:stretch>
                  <a:fillRect/>
                </a:stretch>
              </a:blip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3-088D-2445-A74B-FAD50E5386B3}"/>
              </c:ext>
            </c:extLst>
          </c:dPt>
          <c:dPt>
            <c:idx val="2"/>
            <c:bubble3D val="0"/>
            <c:explosion val="19"/>
            <c:spPr>
              <a:blipFill rotWithShape="1">
                <a:blip xmlns:r="http://schemas.openxmlformats.org/officeDocument/2006/relationships" r:embed="rId3"/>
                <a:srcRect/>
                <a:stretch>
                  <a:fillRect/>
                </a:stretch>
              </a:blip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5-088D-2445-A74B-FAD50E5386B3}"/>
              </c:ext>
            </c:extLst>
          </c:dPt>
          <c:dPt>
            <c:idx val="3"/>
            <c:bubble3D val="0"/>
            <c:explosion val="12"/>
            <c:spPr>
              <a:blipFill rotWithShape="1">
                <a:blip xmlns:r="http://schemas.openxmlformats.org/officeDocument/2006/relationships" r:embed="rId4"/>
                <a:srcRect/>
                <a:stretch>
                  <a:fillRect/>
                </a:stretch>
              </a:blip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7-088D-2445-A74B-FAD50E5386B3}"/>
              </c:ext>
            </c:extLst>
          </c:dPt>
          <c:dPt>
            <c:idx val="4"/>
            <c:bubble3D val="0"/>
            <c:spPr>
              <a:blipFill rotWithShape="1">
                <a:blip xmlns:r="http://schemas.openxmlformats.org/officeDocument/2006/relationships" r:embed="rId5"/>
                <a:srcRect/>
                <a:stretch>
                  <a:fillRect/>
                </a:stretch>
              </a:blip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9-088D-2445-A74B-FAD50E5386B3}"/>
              </c:ext>
            </c:extLst>
          </c:dPt>
          <c:dLbls>
            <c:dLbl>
              <c:idx val="0"/>
              <c:numFmt formatCode="#,##0%" sourceLinked="0"/>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extLst>
                <c:ext xmlns:c16="http://schemas.microsoft.com/office/drawing/2014/chart" uri="{C3380CC4-5D6E-409C-BE32-E72D297353CC}">
                  <c16:uniqueId val="{00000001-088D-2445-A74B-FAD50E5386B3}"/>
                </c:ext>
              </c:extLst>
            </c:dLbl>
            <c:dLbl>
              <c:idx val="1"/>
              <c:numFmt formatCode="#,##0%" sourceLinked="0"/>
              <c:spPr/>
              <c:txPr>
                <a:bodyPr/>
                <a:lstStyle/>
                <a:p>
                  <a:pPr>
                    <a:defRPr sz="3000" b="0" i="0" u="none" strike="noStrike">
                      <a:solidFill>
                        <a:srgbClr val="FFFFFF"/>
                      </a:solidFill>
                      <a:latin typeface="Chalkduster"/>
                    </a:defRPr>
                  </a:pPr>
                  <a:endParaRPr lang="it-CH"/>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88D-2445-A74B-FAD50E5386B3}"/>
                </c:ext>
              </c:extLst>
            </c:dLbl>
            <c:dLbl>
              <c:idx val="2"/>
              <c:numFmt formatCode="#,##0%" sourceLinked="0"/>
              <c:spPr/>
              <c:txPr>
                <a:bodyPr/>
                <a:lstStyle/>
                <a:p>
                  <a:pPr>
                    <a:defRPr sz="4500" b="0" i="0" u="none" strike="noStrike">
                      <a:solidFill>
                        <a:srgbClr val="1178CA"/>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extLst>
                <c:ext xmlns:c16="http://schemas.microsoft.com/office/drawing/2014/chart" uri="{C3380CC4-5D6E-409C-BE32-E72D297353CC}">
                  <c16:uniqueId val="{00000005-088D-2445-A74B-FAD50E5386B3}"/>
                </c:ext>
              </c:extLst>
            </c:dLbl>
            <c:dLbl>
              <c:idx val="3"/>
              <c:numFmt formatCode="#,##0%" sourceLinked="0"/>
              <c:spPr/>
              <c:txPr>
                <a:bodyPr/>
                <a:lstStyle/>
                <a:p>
                  <a:pPr>
                    <a:defRPr sz="4500" b="0" i="0" u="none" strike="noStrike">
                      <a:solidFill>
                        <a:srgbClr val="1178CA"/>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extLst>
                <c:ext xmlns:c16="http://schemas.microsoft.com/office/drawing/2014/chart" uri="{C3380CC4-5D6E-409C-BE32-E72D297353CC}">
                  <c16:uniqueId val="{00000007-088D-2445-A74B-FAD50E5386B3}"/>
                </c:ext>
              </c:extLst>
            </c:dLbl>
            <c:dLbl>
              <c:idx val="4"/>
              <c:numFmt formatCode="#,##0%" sourceLinked="0"/>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in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88D-2445-A74B-FAD50E5386B3}"/>
                </c:ext>
              </c:extLst>
            </c:dLbl>
            <c:numFmt formatCode="#,##0%" sourceLinked="0"/>
            <c:spPr>
              <a:noFill/>
              <a:ln>
                <a:noFill/>
              </a:ln>
              <a:effectLst/>
            </c:spPr>
            <c:txPr>
              <a:bodyPr/>
              <a:lstStyle/>
              <a:p>
                <a:pPr>
                  <a:defRPr sz="3000" b="0" i="0" u="none" strike="noStrike">
                    <a:solidFill>
                      <a:srgbClr val="FFFFFF"/>
                    </a:solidFill>
                    <a:effectLst>
                      <a:outerShdw blurRad="190500" dist="50800" dir="7800000" algn="tl">
                        <a:srgbClr val="000000">
                          <a:alpha val="50000"/>
                        </a:srgbClr>
                      </a:outerShdw>
                    </a:effectLst>
                    <a:latin typeface="Chalkduster"/>
                  </a:defRPr>
                </a:pPr>
                <a:endParaRPr lang="it-CH"/>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Sheet1!$B$1:$F$1</c:f>
              <c:strCache>
                <c:ptCount val="5"/>
                <c:pt idx="0">
                  <c:v>rien</c:v>
                </c:pt>
                <c:pt idx="1">
                  <c:v>insuffisant</c:v>
                </c:pt>
                <c:pt idx="2">
                  <c:v>bien</c:v>
                </c:pt>
                <c:pt idx="3">
                  <c:v>très bien</c:v>
                </c:pt>
                <c:pt idx="4">
                  <c:v>suffisant</c:v>
                </c:pt>
              </c:strCache>
            </c:strRef>
          </c:cat>
          <c:val>
            <c:numRef>
              <c:f>Sheet1!$B$2:$F$2</c:f>
              <c:numCache>
                <c:formatCode>General</c:formatCode>
                <c:ptCount val="5"/>
                <c:pt idx="0">
                  <c:v>6</c:v>
                </c:pt>
                <c:pt idx="1">
                  <c:v>1</c:v>
                </c:pt>
                <c:pt idx="2">
                  <c:v>21</c:v>
                </c:pt>
                <c:pt idx="3">
                  <c:v>68</c:v>
                </c:pt>
                <c:pt idx="4">
                  <c:v>4</c:v>
                </c:pt>
              </c:numCache>
            </c:numRef>
          </c:val>
          <c:extLst>
            <c:ext xmlns:c16="http://schemas.microsoft.com/office/drawing/2014/chart" uri="{C3380CC4-5D6E-409C-BE32-E72D297353CC}">
              <c16:uniqueId val="{0000000A-088D-2445-A74B-FAD50E5386B3}"/>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6">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1270000" y="2616200"/>
            <a:ext cx="10464800" cy="2540000"/>
          </a:xfrm>
          <a:prstGeom prst="rect">
            <a:avLst/>
          </a:prstGeom>
        </p:spPr>
        <p:txBody>
          <a:bodyPr anchor="b"/>
          <a:lstStyle/>
          <a:p>
            <a:r>
              <a:t>Titolo Testo</a:t>
            </a:r>
          </a:p>
        </p:txBody>
      </p:sp>
      <p:sp>
        <p:nvSpPr>
          <p:cNvPr id="12" name="Corpo livello uno…"/>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a:spLocks noGrp="1"/>
          </p:cNvSpPr>
          <p:nvPr>
            <p:ph type="body" sz="quarter" idx="21"/>
          </p:nvPr>
        </p:nvSpPr>
        <p:spPr>
          <a:xfrm>
            <a:off x="1270000" y="6362700"/>
            <a:ext cx="10464800" cy="571500"/>
          </a:xfrm>
          <a:prstGeom prst="rect">
            <a:avLst/>
          </a:prstGeom>
        </p:spPr>
        <p:txBody>
          <a:bodyPr anchor="t">
            <a:spAutoFit/>
          </a:bodyPr>
          <a:lstStyle>
            <a:lvl1pPr marL="0" indent="0" algn="ctr">
              <a:spcBef>
                <a:spcPts val="0"/>
              </a:spcBef>
              <a:buSzTx/>
              <a:buNone/>
              <a:defRPr sz="2400"/>
            </a:lvl1pPr>
          </a:lstStyle>
          <a:p>
            <a:r>
              <a:t>–Giovanni Mela</a:t>
            </a:r>
          </a:p>
        </p:txBody>
      </p:sp>
      <p:sp>
        <p:nvSpPr>
          <p:cNvPr id="94" name="“Inserisci qui una citazione”."/>
          <p:cNvSpPr>
            <a:spLocks noGrp="1"/>
          </p:cNvSpPr>
          <p:nvPr>
            <p:ph type="body" sz="quarter" idx="22"/>
          </p:nvPr>
        </p:nvSpPr>
        <p:spPr>
          <a:xfrm>
            <a:off x="1270000" y="4518049"/>
            <a:ext cx="10464800" cy="717502"/>
          </a:xfrm>
          <a:prstGeom prst="rect">
            <a:avLst/>
          </a:prstGeom>
        </p:spPr>
        <p:txBody>
          <a:bodyPr>
            <a:spAutoFit/>
          </a:bodyPr>
          <a:lstStyle>
            <a:lvl1pPr marL="0" indent="0" algn="ctr">
              <a:spcBef>
                <a:spcPts val="2400"/>
              </a:spcBef>
              <a:buSzTx/>
              <a:buNone/>
              <a:defRPr sz="3800"/>
            </a:lvl1pPr>
          </a:lstStyle>
          <a:p>
            <a:r>
              <a:t>“Inserisci qui una citazione”.</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magine"/>
          <p:cNvSpPr>
            <a:spLocks noGrp="1"/>
          </p:cNvSpPr>
          <p:nvPr>
            <p:ph type="pic" idx="21"/>
          </p:nvPr>
        </p:nvSpPr>
        <p:spPr>
          <a:xfrm>
            <a:off x="-769775" y="-216731"/>
            <a:ext cx="14960601" cy="10287001"/>
          </a:xfrm>
          <a:prstGeom prst="rect">
            <a:avLst/>
          </a:prstGeom>
          <a:ln w="88900"/>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Immagine"/>
          <p:cNvSpPr>
            <a:spLocks noGrp="1"/>
          </p:cNvSpPr>
          <p:nvPr>
            <p:ph type="pic" idx="21"/>
          </p:nvPr>
        </p:nvSpPr>
        <p:spPr>
          <a:xfrm>
            <a:off x="-1358900" y="-1143000"/>
            <a:ext cx="14668500" cy="10058400"/>
          </a:xfrm>
          <a:prstGeom prst="rect">
            <a:avLst/>
          </a:prstGeom>
          <a:ln w="9525">
            <a:round/>
          </a:ln>
        </p:spPr>
        <p:txBody>
          <a:bodyPr lIns="91439" tIns="45719" rIns="91439" bIns="45719" anchor="t">
            <a:noAutofit/>
          </a:bodyPr>
          <a:lstStyle/>
          <a:p>
            <a:endParaRPr/>
          </a:p>
        </p:txBody>
      </p:sp>
      <p:sp>
        <p:nvSpPr>
          <p:cNvPr id="21" name="Titolo Testo"/>
          <p:cNvSpPr txBox="1">
            <a:spLocks noGrp="1"/>
          </p:cNvSpPr>
          <p:nvPr>
            <p:ph type="title"/>
          </p:nvPr>
        </p:nvSpPr>
        <p:spPr>
          <a:xfrm>
            <a:off x="1181100" y="6794500"/>
            <a:ext cx="10642600" cy="1511300"/>
          </a:xfrm>
          <a:prstGeom prst="rect">
            <a:avLst/>
          </a:prstGeom>
        </p:spPr>
        <p:txBody>
          <a:bodyPr/>
          <a:lstStyle/>
          <a:p>
            <a:r>
              <a:t>Titolo Testo</a:t>
            </a:r>
          </a:p>
        </p:txBody>
      </p:sp>
      <p:sp>
        <p:nvSpPr>
          <p:cNvPr id="22" name="Corpo livello uno…"/>
          <p:cNvSpPr txBox="1">
            <a:spLocks noGrp="1"/>
          </p:cNvSpPr>
          <p:nvPr>
            <p:ph type="body" sz="quarter" idx="1"/>
          </p:nvPr>
        </p:nvSpPr>
        <p:spPr>
          <a:xfrm>
            <a:off x="1181100" y="8382000"/>
            <a:ext cx="10642600" cy="9398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1270000" y="3606800"/>
            <a:ext cx="10464800" cy="2540000"/>
          </a:xfrm>
          <a:prstGeom prst="rect">
            <a:avLst/>
          </a:prstGeom>
        </p:spPr>
        <p:txBody>
          <a:bodyPr/>
          <a:lstStyle/>
          <a:p>
            <a:r>
              <a:t>Titolo Testo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magine"/>
          <p:cNvSpPr>
            <a:spLocks noGrp="1"/>
          </p:cNvSpPr>
          <p:nvPr>
            <p:ph type="pic" idx="21"/>
          </p:nvPr>
        </p:nvSpPr>
        <p:spPr>
          <a:xfrm>
            <a:off x="2044700" y="-25400"/>
            <a:ext cx="12534901" cy="8648700"/>
          </a:xfrm>
          <a:prstGeom prst="rect">
            <a:avLst/>
          </a:prstGeom>
          <a:ln w="9525">
            <a:round/>
          </a:ln>
        </p:spPr>
        <p:txBody>
          <a:bodyPr lIns="91439" tIns="45719" rIns="91439" bIns="45719" anchor="t">
            <a:noAutofit/>
          </a:bodyPr>
          <a:lstStyle/>
          <a:p>
            <a:endParaRPr/>
          </a:p>
        </p:txBody>
      </p:sp>
      <p:sp>
        <p:nvSpPr>
          <p:cNvPr id="39" name="Titolo Testo"/>
          <p:cNvSpPr txBox="1">
            <a:spLocks noGrp="1"/>
          </p:cNvSpPr>
          <p:nvPr>
            <p:ph type="title"/>
          </p:nvPr>
        </p:nvSpPr>
        <p:spPr>
          <a:xfrm>
            <a:off x="609600" y="1155700"/>
            <a:ext cx="5994400" cy="3568700"/>
          </a:xfrm>
          <a:prstGeom prst="rect">
            <a:avLst/>
          </a:prstGeom>
        </p:spPr>
        <p:txBody>
          <a:bodyPr anchor="b"/>
          <a:lstStyle>
            <a:lvl1pPr>
              <a:defRPr sz="5800"/>
            </a:lvl1pPr>
          </a:lstStyle>
          <a:p>
            <a:r>
              <a:t>Titolo Testo</a:t>
            </a:r>
          </a:p>
        </p:txBody>
      </p:sp>
      <p:sp>
        <p:nvSpPr>
          <p:cNvPr id="40" name="Corpo livello uno…"/>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xfrm>
            <a:off x="1270000" y="2768600"/>
            <a:ext cx="10464800" cy="57404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idx="21"/>
          </p:nvPr>
        </p:nvSpPr>
        <p:spPr>
          <a:xfrm>
            <a:off x="3543300" y="2018930"/>
            <a:ext cx="10299700" cy="7112001"/>
          </a:xfrm>
          <a:prstGeom prst="rect">
            <a:avLst/>
          </a:prstGeom>
          <a:ln w="9525">
            <a:round/>
          </a:ln>
        </p:spPr>
        <p:txBody>
          <a:bodyPr lIns="91439" tIns="45719" rIns="91439" bIns="45719"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half" idx="1"/>
          </p:nvPr>
        </p:nvSpPr>
        <p:spPr>
          <a:xfrm>
            <a:off x="1270000" y="2946400"/>
            <a:ext cx="5270500" cy="6096000"/>
          </a:xfrm>
          <a:prstGeom prst="rect">
            <a:avLst/>
          </a:prstGeom>
        </p:spPr>
        <p:txBody>
          <a:bodyPr/>
          <a:lstStyle>
            <a:lvl1pPr marL="482600" indent="-482600">
              <a:spcBef>
                <a:spcPts val="3200"/>
              </a:spcBef>
              <a:buFont typeface="Gill Sans"/>
              <a:buBlip>
                <a:blip r:embed="rId2"/>
              </a:buBlip>
              <a:defRPr sz="3200"/>
            </a:lvl1pPr>
            <a:lvl2pPr marL="965200" indent="-482600">
              <a:spcBef>
                <a:spcPts val="3200"/>
              </a:spcBef>
              <a:buFont typeface="Gill Sans"/>
              <a:buBlip>
                <a:blip r:embed="rId2"/>
              </a:buBlip>
              <a:defRPr sz="3200"/>
            </a:lvl2pPr>
            <a:lvl3pPr marL="1447800" indent="-482600">
              <a:spcBef>
                <a:spcPts val="3200"/>
              </a:spcBef>
              <a:buFont typeface="Gill Sans"/>
              <a:buBlip>
                <a:blip r:embed="rId2"/>
              </a:buBlip>
              <a:defRPr sz="3200"/>
            </a:lvl3pPr>
            <a:lvl4pPr marL="1930400" indent="-482600">
              <a:spcBef>
                <a:spcPts val="3200"/>
              </a:spcBef>
              <a:buFont typeface="Gill Sans"/>
              <a:buBlip>
                <a:blip r:embed="rId2"/>
              </a:buBlip>
              <a:defRPr sz="3200"/>
            </a:lvl4pPr>
            <a:lvl5pPr marL="2413000" indent="-482600">
              <a:spcBef>
                <a:spcPts val="3200"/>
              </a:spcBef>
              <a:buFont typeface="Gill Sans"/>
              <a:buBlip>
                <a:blip r:embed="rId2"/>
              </a:buBlip>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xfrm>
            <a:off x="6256723" y="9194800"/>
            <a:ext cx="409839" cy="454169"/>
          </a:xfrm>
          <a:prstGeom prst="rect">
            <a:avLst/>
          </a:prstGeom>
        </p:spPr>
        <p:txBody>
          <a:bodyPr/>
          <a:lstStyle>
            <a:lvl1pPr algn="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magine"/>
          <p:cNvSpPr>
            <a:spLocks noGrp="1"/>
          </p:cNvSpPr>
          <p:nvPr>
            <p:ph type="pic" idx="21"/>
          </p:nvPr>
        </p:nvSpPr>
        <p:spPr>
          <a:xfrm>
            <a:off x="4703923" y="3389019"/>
            <a:ext cx="9639301" cy="6401759"/>
          </a:xfrm>
          <a:prstGeom prst="rect">
            <a:avLst/>
          </a:prstGeom>
          <a:ln w="9525">
            <a:round/>
          </a:ln>
        </p:spPr>
        <p:txBody>
          <a:bodyPr lIns="91439" tIns="45719" rIns="91439" bIns="45719" anchor="t">
            <a:noAutofit/>
          </a:bodyPr>
          <a:lstStyle/>
          <a:p>
            <a:endParaRPr/>
          </a:p>
        </p:txBody>
      </p:sp>
      <p:sp>
        <p:nvSpPr>
          <p:cNvPr id="84" name="Immagine"/>
          <p:cNvSpPr>
            <a:spLocks noGrp="1"/>
          </p:cNvSpPr>
          <p:nvPr>
            <p:ph type="pic" sz="half" idx="22"/>
          </p:nvPr>
        </p:nvSpPr>
        <p:spPr>
          <a:xfrm rot="21600000">
            <a:off x="7281774" y="-1330382"/>
            <a:ext cx="4978401" cy="6332526"/>
          </a:xfrm>
          <a:prstGeom prst="rect">
            <a:avLst/>
          </a:prstGeom>
          <a:ln w="9525">
            <a:round/>
          </a:ln>
        </p:spPr>
        <p:txBody>
          <a:bodyPr lIns="91439" tIns="45719" rIns="91439" bIns="45719" anchor="t">
            <a:noAutofit/>
          </a:bodyPr>
          <a:lstStyle/>
          <a:p>
            <a:endParaRPr/>
          </a:p>
        </p:txBody>
      </p:sp>
      <p:sp>
        <p:nvSpPr>
          <p:cNvPr id="85" name="Immagine"/>
          <p:cNvSpPr>
            <a:spLocks noGrp="1"/>
          </p:cNvSpPr>
          <p:nvPr>
            <p:ph type="pic" idx="23"/>
          </p:nvPr>
        </p:nvSpPr>
        <p:spPr>
          <a:xfrm rot="21600000">
            <a:off x="-3213100" y="762000"/>
            <a:ext cx="12280900" cy="8496301"/>
          </a:xfrm>
          <a:prstGeom prst="rect">
            <a:avLst/>
          </a:prstGeom>
          <a:ln w="9525">
            <a:round/>
          </a:ln>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4" name="Numero diapositiva"/>
          <p:cNvSpPr txBox="1">
            <a:spLocks noGrp="1"/>
          </p:cNvSpPr>
          <p:nvPr>
            <p:ph type="sldNum" sz="quarter" idx="2"/>
          </p:nvPr>
        </p:nvSpPr>
        <p:spPr>
          <a:xfrm>
            <a:off x="6297011" y="9194800"/>
            <a:ext cx="409839" cy="454169"/>
          </a:xfrm>
          <a:prstGeom prst="rect">
            <a:avLst/>
          </a:prstGeom>
          <a:ln w="12700">
            <a:miter lim="400000"/>
          </a:ln>
        </p:spPr>
        <p:txBody>
          <a:bodyPr wrap="none" lIns="50800" tIns="50800" rIns="50800" bIns="50800">
            <a:spAutoFit/>
          </a:bodyPr>
          <a:lstStyle>
            <a:lvl1pPr>
              <a:defRPr sz="1800">
                <a:solidFill>
                  <a:srgbClr val="FFFFFF"/>
                </a:solidFill>
              </a:defRPr>
            </a:lvl1pPr>
          </a:lstStyle>
          <a:p>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p:titleStyle>
    <p:bodyStyle>
      <a:lvl1pPr marL="5715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1pPr>
      <a:lvl2pPr marL="11430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2pPr>
      <a:lvl3pPr marL="17145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3pPr>
      <a:lvl4pPr marL="22860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4pPr>
      <a:lvl5pPr marL="28575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5pPr>
      <a:lvl6pPr marL="34290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6pPr>
      <a:lvl7pPr marL="40005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7pPr>
      <a:lvl8pPr marL="45720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8pPr>
      <a:lvl9pPr marL="5143500" marR="0" indent="-571500" algn="l" defTabSz="457200" rtl="0" latinLnBrk="0">
        <a:lnSpc>
          <a:spcPct val="100000"/>
        </a:lnSpc>
        <a:spcBef>
          <a:spcPts val="3600"/>
        </a:spcBef>
        <a:spcAft>
          <a:spcPts val="0"/>
        </a:spcAft>
        <a:buClrTx/>
        <a:buSzPct val="43000"/>
        <a:buFontTx/>
        <a:buBlip>
          <a:blip r:embed="rId15"/>
        </a:buBlip>
        <a:tabLst/>
        <a:defRPr sz="3600" b="0" i="0" u="none" strike="noStrike" cap="none" spc="0" baseline="0">
          <a:solidFill>
            <a:srgbClr val="FFFFFF"/>
          </a:solidFill>
          <a:uFillTx/>
          <a:latin typeface="+mn-lt"/>
          <a:ea typeface="+mn-ea"/>
          <a:cs typeface="+mn-cs"/>
          <a:sym typeface="Chalkduster"/>
        </a:defRPr>
      </a:lvl9pPr>
    </p:bodyStyle>
    <p:otherStyle>
      <a:lvl1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Une étude de cas pour nourrir…"/>
          <p:cNvSpPr txBox="1">
            <a:spLocks noGrp="1"/>
          </p:cNvSpPr>
          <p:nvPr>
            <p:ph type="ctrTitle"/>
          </p:nvPr>
        </p:nvSpPr>
        <p:spPr>
          <a:xfrm>
            <a:off x="83463" y="3053975"/>
            <a:ext cx="12837874" cy="2527756"/>
          </a:xfrm>
          <a:prstGeom prst="rect">
            <a:avLst/>
          </a:prstGeom>
        </p:spPr>
        <p:txBody>
          <a:bodyPr/>
          <a:lstStyle/>
          <a:p>
            <a:pPr>
              <a:defRPr sz="5000">
                <a:solidFill>
                  <a:schemeClr val="accent5"/>
                </a:solidFill>
              </a:defRPr>
            </a:pPr>
            <a:r>
              <a:t>Une étude de cas pour nourrir </a:t>
            </a:r>
          </a:p>
          <a:p>
            <a:pPr>
              <a:defRPr sz="5000">
                <a:solidFill>
                  <a:schemeClr val="accent5"/>
                </a:solidFill>
              </a:defRPr>
            </a:pPr>
            <a:r>
              <a:t>un projet de </a:t>
            </a:r>
            <a:r>
              <a:rPr>
                <a:solidFill>
                  <a:schemeClr val="accent6"/>
                </a:solidFill>
              </a:rPr>
              <a:t>réforme curriculaire</a:t>
            </a:r>
          </a:p>
        </p:txBody>
      </p:sp>
      <p:sp>
        <p:nvSpPr>
          <p:cNvPr id="120" name="la Cité des Métiers dans un collège de la Suisse italienne"/>
          <p:cNvSpPr txBox="1">
            <a:spLocks noGrp="1"/>
          </p:cNvSpPr>
          <p:nvPr>
            <p:ph type="subTitle" sz="quarter" idx="1"/>
          </p:nvPr>
        </p:nvSpPr>
        <p:spPr>
          <a:xfrm>
            <a:off x="1270000" y="1073549"/>
            <a:ext cx="10464800" cy="1697624"/>
          </a:xfrm>
          <a:prstGeom prst="rect">
            <a:avLst/>
          </a:prstGeom>
        </p:spPr>
        <p:txBody>
          <a:bodyPr/>
          <a:lstStyle/>
          <a:p>
            <a:pPr>
              <a:defRPr sz="4500">
                <a:solidFill>
                  <a:schemeClr val="accent3"/>
                </a:solidFill>
              </a:defRPr>
            </a:pPr>
            <a:r>
              <a:t>la Cité des Métiers dans un collège de la Suisse italienne</a:t>
            </a:r>
          </a:p>
        </p:txBody>
      </p:sp>
      <p:sp>
        <p:nvSpPr>
          <p:cNvPr id="121" name="Gian Franco Pordenone…"/>
          <p:cNvSpPr txBox="1"/>
          <p:nvPr/>
        </p:nvSpPr>
        <p:spPr>
          <a:xfrm>
            <a:off x="122230" y="7113934"/>
            <a:ext cx="12531983" cy="2623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r>
              <a:t>Gian Franco Pordenone</a:t>
            </a:r>
          </a:p>
          <a:p>
            <a:pPr algn="r">
              <a:defRPr sz="3200"/>
            </a:pPr>
            <a:r>
              <a:rPr sz="3300"/>
              <a:t>“Quelle politique curriculaire pour le 21e siècle?”</a:t>
            </a:r>
          </a:p>
          <a:p>
            <a:pPr algn="r">
              <a:defRPr sz="3200"/>
            </a:pPr>
            <a:r>
              <a:rPr sz="3300"/>
              <a:t>6 janvier 2022</a:t>
            </a:r>
            <a:r>
              <a:t>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première année"/>
          <p:cNvSpPr txBox="1"/>
          <p:nvPr/>
        </p:nvSpPr>
        <p:spPr>
          <a:xfrm>
            <a:off x="1242413" y="703216"/>
            <a:ext cx="4051441"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4131"/>
                    <a:lumOff val="-30114"/>
                  </a:schemeClr>
                </a:solidFill>
              </a:defRPr>
            </a:lvl1pPr>
          </a:lstStyle>
          <a:p>
            <a:r>
              <a:t>première année</a:t>
            </a:r>
          </a:p>
        </p:txBody>
      </p:sp>
      <p:pic>
        <p:nvPicPr>
          <p:cNvPr id="169" name="Immagine" descr="Immagine"/>
          <p:cNvPicPr>
            <a:picLocks/>
          </p:cNvPicPr>
          <p:nvPr/>
        </p:nvPicPr>
        <p:blipFill>
          <a:blip r:embed="rId2"/>
          <a:stretch>
            <a:fillRect/>
          </a:stretch>
        </p:blipFill>
        <p:spPr>
          <a:xfrm>
            <a:off x="7651496" y="835600"/>
            <a:ext cx="4329224" cy="5926978"/>
          </a:xfrm>
          <a:prstGeom prst="rect">
            <a:avLst/>
          </a:prstGeom>
        </p:spPr>
      </p:pic>
      <p:sp>
        <p:nvSpPr>
          <p:cNvPr id="170" name="écouter…"/>
          <p:cNvSpPr txBox="1"/>
          <p:nvPr/>
        </p:nvSpPr>
        <p:spPr>
          <a:xfrm>
            <a:off x="1195351" y="1893390"/>
            <a:ext cx="5128767" cy="2833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000000"/>
                </a:solidFill>
              </a:defRPr>
            </a:pPr>
            <a:r>
              <a:t>écouter</a:t>
            </a:r>
          </a:p>
          <a:p>
            <a:pPr>
              <a:defRPr>
                <a:solidFill>
                  <a:schemeClr val="accent5">
                    <a:hueOff val="457874"/>
                    <a:satOff val="-29218"/>
                    <a:lumOff val="-29125"/>
                  </a:schemeClr>
                </a:solidFill>
              </a:defRPr>
            </a:pPr>
            <a:r>
              <a:t>des contes de fées </a:t>
            </a:r>
          </a:p>
          <a:p>
            <a:pPr>
              <a:defRPr>
                <a:solidFill>
                  <a:schemeClr val="accent5">
                    <a:hueOff val="457874"/>
                    <a:satOff val="-29218"/>
                    <a:lumOff val="-29125"/>
                  </a:schemeClr>
                </a:solidFill>
              </a:defRPr>
            </a:pPr>
            <a:r>
              <a:t>et des histoires sur le travail</a:t>
            </a:r>
          </a:p>
        </p:txBody>
      </p:sp>
      <p:sp>
        <p:nvSpPr>
          <p:cNvPr id="171" name="obligatoire"/>
          <p:cNvSpPr txBox="1"/>
          <p:nvPr/>
        </p:nvSpPr>
        <p:spPr>
          <a:xfrm rot="20217056">
            <a:off x="854256" y="6051038"/>
            <a:ext cx="4827755" cy="1069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00000"/>
                </a:solidFill>
              </a:defRPr>
            </a:lvl1pPr>
          </a:lstStyle>
          <a:p>
            <a:r>
              <a:t>obligatoire</a:t>
            </a:r>
          </a:p>
        </p:txBody>
      </p:sp>
      <p:sp>
        <p:nvSpPr>
          <p:cNvPr id="172" name="«déclencher une ouverture d’esprit»…"/>
          <p:cNvSpPr txBox="1"/>
          <p:nvPr/>
        </p:nvSpPr>
        <p:spPr>
          <a:xfrm>
            <a:off x="3004059" y="7738556"/>
            <a:ext cx="9403123"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«déclencher une ouverture d’esprit»</a:t>
            </a:r>
          </a:p>
          <a:p>
            <a:pPr>
              <a:defRPr>
                <a:solidFill>
                  <a:schemeClr val="accent1">
                    <a:satOff val="14131"/>
                    <a:lumOff val="-30114"/>
                  </a:schemeClr>
                </a:solidFill>
              </a:defRPr>
            </a:pPr>
            <a:r>
              <a:t>Cristina Galfetti-Schneider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 name="découvrir et présenter…"/>
          <p:cNvSpPr txBox="1"/>
          <p:nvPr/>
        </p:nvSpPr>
        <p:spPr>
          <a:xfrm>
            <a:off x="505010" y="1973260"/>
            <a:ext cx="6906717" cy="271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000000"/>
                </a:solidFill>
              </a:defRPr>
            </a:pPr>
            <a:r>
              <a:t>découvrir et présenter</a:t>
            </a:r>
          </a:p>
          <a:p>
            <a:pPr>
              <a:defRPr>
                <a:solidFill>
                  <a:schemeClr val="accent5">
                    <a:hueOff val="457874"/>
                    <a:satOff val="-29218"/>
                    <a:lumOff val="-29125"/>
                  </a:schemeClr>
                </a:solidFill>
              </a:defRPr>
            </a:pPr>
            <a:r>
              <a:t>des métiers </a:t>
            </a:r>
          </a:p>
          <a:p>
            <a:pPr>
              <a:defRPr>
                <a:solidFill>
                  <a:schemeClr val="accent5">
                    <a:hueOff val="457874"/>
                    <a:satOff val="-29218"/>
                    <a:lumOff val="-29125"/>
                  </a:schemeClr>
                </a:solidFill>
              </a:defRPr>
            </a:pPr>
            <a:r>
              <a:t>considérés d’avenir</a:t>
            </a:r>
          </a:p>
        </p:txBody>
      </p:sp>
      <p:sp>
        <p:nvSpPr>
          <p:cNvPr id="175" name="deuxième année"/>
          <p:cNvSpPr txBox="1"/>
          <p:nvPr/>
        </p:nvSpPr>
        <p:spPr>
          <a:xfrm>
            <a:off x="1138041" y="703216"/>
            <a:ext cx="4260185"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8910"/>
                    <a:lumOff val="-23604"/>
                  </a:schemeClr>
                </a:solidFill>
              </a:defRPr>
            </a:lvl1pPr>
          </a:lstStyle>
          <a:p>
            <a:r>
              <a:t>deuxième année</a:t>
            </a:r>
          </a:p>
        </p:txBody>
      </p:sp>
      <p:sp>
        <p:nvSpPr>
          <p:cNvPr id="176" name="«susciter des intentions d’avenir»…"/>
          <p:cNvSpPr txBox="1"/>
          <p:nvPr/>
        </p:nvSpPr>
        <p:spPr>
          <a:xfrm>
            <a:off x="3968832" y="7608345"/>
            <a:ext cx="8772474"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«susciter des intentions d’avenir»</a:t>
            </a:r>
          </a:p>
          <a:p>
            <a:pPr>
              <a:defRPr>
                <a:solidFill>
                  <a:schemeClr val="accent1">
                    <a:satOff val="18910"/>
                    <a:lumOff val="-23604"/>
                  </a:schemeClr>
                </a:solidFill>
              </a:defRPr>
            </a:pPr>
            <a:r>
              <a:t>Bernadette Dumora</a:t>
            </a:r>
          </a:p>
        </p:txBody>
      </p:sp>
      <p:sp>
        <p:nvSpPr>
          <p:cNvPr id="177" name="choix en couple…"/>
          <p:cNvSpPr txBox="1"/>
          <p:nvPr/>
        </p:nvSpPr>
        <p:spPr>
          <a:xfrm rot="20217056">
            <a:off x="78911" y="5256371"/>
            <a:ext cx="7421081" cy="2047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solidFill>
                  <a:srgbClr val="000000"/>
                </a:solidFill>
              </a:defRPr>
            </a:pPr>
            <a:r>
              <a:t>choix en couple </a:t>
            </a:r>
          </a:p>
          <a:p>
            <a:pPr>
              <a:defRPr sz="6000">
                <a:solidFill>
                  <a:srgbClr val="000000"/>
                </a:solidFill>
              </a:defRPr>
            </a:pPr>
            <a:r>
              <a:t>du métier</a:t>
            </a:r>
          </a:p>
        </p:txBody>
      </p:sp>
      <p:pic>
        <p:nvPicPr>
          <p:cNvPr id="178" name="IMG_2557.jpg" descr="IMG_2557.jpg"/>
          <p:cNvPicPr>
            <a:picLocks/>
          </p:cNvPicPr>
          <p:nvPr/>
        </p:nvPicPr>
        <p:blipFill>
          <a:blip r:embed="rId2"/>
          <a:stretch>
            <a:fillRect/>
          </a:stretch>
        </p:blipFill>
        <p:spPr>
          <a:xfrm>
            <a:off x="7620120" y="1342874"/>
            <a:ext cx="4697674" cy="47738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se confronter à des exposés…"/>
          <p:cNvSpPr txBox="1"/>
          <p:nvPr/>
        </p:nvSpPr>
        <p:spPr>
          <a:xfrm>
            <a:off x="281946" y="2719034"/>
            <a:ext cx="7905106" cy="271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000000"/>
                </a:solidFill>
              </a:defRPr>
            </a:pPr>
            <a:r>
              <a:t>se confronter à des exposés</a:t>
            </a:r>
          </a:p>
          <a:p>
            <a:pPr>
              <a:defRPr sz="4500">
                <a:solidFill>
                  <a:schemeClr val="accent5"/>
                </a:solidFill>
              </a:defRPr>
            </a:pPr>
            <a:r>
              <a:rPr sz="3500">
                <a:solidFill>
                  <a:schemeClr val="accent5">
                    <a:hueOff val="457874"/>
                    <a:satOff val="-29218"/>
                    <a:lumOff val="-29125"/>
                  </a:schemeClr>
                </a:solidFill>
              </a:rPr>
              <a:t>réalisés par des parents sur des trajets professionnels</a:t>
            </a:r>
            <a:r>
              <a:rPr sz="3500"/>
              <a:t> </a:t>
            </a:r>
          </a:p>
        </p:txBody>
      </p:sp>
      <p:sp>
        <p:nvSpPr>
          <p:cNvPr id="181" name="troisième année"/>
          <p:cNvSpPr txBox="1"/>
          <p:nvPr/>
        </p:nvSpPr>
        <p:spPr>
          <a:xfrm>
            <a:off x="1157688" y="703216"/>
            <a:ext cx="4220891"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8910"/>
                    <a:lumOff val="-23604"/>
                  </a:schemeClr>
                </a:solidFill>
              </a:defRPr>
            </a:lvl1pPr>
          </a:lstStyle>
          <a:p>
            <a:r>
              <a:t>troisième année</a:t>
            </a:r>
          </a:p>
        </p:txBody>
      </p:sp>
      <p:sp>
        <p:nvSpPr>
          <p:cNvPr id="182" name="«auditoire particulièrement attentif»…"/>
          <p:cNvSpPr txBox="1"/>
          <p:nvPr/>
        </p:nvSpPr>
        <p:spPr>
          <a:xfrm>
            <a:off x="3001143" y="7673450"/>
            <a:ext cx="9601061"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«auditoire particulièrement attentif»</a:t>
            </a:r>
          </a:p>
          <a:p>
            <a:pPr>
              <a:defRPr>
                <a:solidFill>
                  <a:schemeClr val="accent1">
                    <a:satOff val="18910"/>
                    <a:lumOff val="-23604"/>
                  </a:schemeClr>
                </a:solidFill>
              </a:defRPr>
            </a:pPr>
            <a:r>
              <a:t>Nicola Balestra</a:t>
            </a:r>
          </a:p>
        </p:txBody>
      </p:sp>
      <p:sp>
        <p:nvSpPr>
          <p:cNvPr id="183" name="obligatoire"/>
          <p:cNvSpPr txBox="1"/>
          <p:nvPr/>
        </p:nvSpPr>
        <p:spPr>
          <a:xfrm rot="20217056">
            <a:off x="854256" y="6062899"/>
            <a:ext cx="4827755" cy="1069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00000"/>
                </a:solidFill>
              </a:defRPr>
            </a:lvl1pPr>
          </a:lstStyle>
          <a:p>
            <a:r>
              <a:t>obligatoire</a:t>
            </a:r>
          </a:p>
        </p:txBody>
      </p:sp>
      <p:grpSp>
        <p:nvGrpSpPr>
          <p:cNvPr id="186" name="Manifesto genitori, 12.11.pdf"/>
          <p:cNvGrpSpPr/>
          <p:nvPr/>
        </p:nvGrpSpPr>
        <p:grpSpPr>
          <a:xfrm>
            <a:off x="8264950" y="1124586"/>
            <a:ext cx="4439263" cy="6226497"/>
            <a:chOff x="0" y="0"/>
            <a:chExt cx="4439261" cy="6226495"/>
          </a:xfrm>
        </p:grpSpPr>
        <p:pic>
          <p:nvPicPr>
            <p:cNvPr id="185" name="Manifesto genitori, 12.11.pdf" descr="Manifesto genitori, 12.11.pdf"/>
            <p:cNvPicPr>
              <a:picLocks noChangeAspect="1"/>
            </p:cNvPicPr>
            <p:nvPr/>
          </p:nvPicPr>
          <p:blipFill>
            <a:blip r:embed="rId2"/>
            <a:srcRect/>
            <a:stretch>
              <a:fillRect/>
            </a:stretch>
          </p:blipFill>
          <p:spPr>
            <a:xfrm>
              <a:off x="215900" y="139700"/>
              <a:ext cx="4007462" cy="5667696"/>
            </a:xfrm>
            <a:prstGeom prst="rect">
              <a:avLst/>
            </a:prstGeom>
            <a:ln>
              <a:noFill/>
            </a:ln>
            <a:effectLst/>
          </p:spPr>
        </p:pic>
        <p:pic>
          <p:nvPicPr>
            <p:cNvPr id="184" name="Manifesto genitori, 12.11.pdf" descr="Manifesto genitori, 12.11.pdf"/>
            <p:cNvPicPr>
              <a:picLocks/>
            </p:cNvPicPr>
            <p:nvPr/>
          </p:nvPicPr>
          <p:blipFill>
            <a:blip r:embed="rId3"/>
            <a:stretch>
              <a:fillRect/>
            </a:stretch>
          </p:blipFill>
          <p:spPr>
            <a:xfrm>
              <a:off x="0" y="-1"/>
              <a:ext cx="4439262" cy="622649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 name="regarder et discuter…"/>
          <p:cNvSpPr txBox="1"/>
          <p:nvPr/>
        </p:nvSpPr>
        <p:spPr>
          <a:xfrm>
            <a:off x="407352" y="1887688"/>
            <a:ext cx="6906717" cy="271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000000"/>
                </a:solidFill>
              </a:defRPr>
            </a:pPr>
            <a:r>
              <a:t>regarder et discuter</a:t>
            </a:r>
          </a:p>
          <a:p>
            <a:pPr>
              <a:defRPr sz="4500">
                <a:solidFill>
                  <a:schemeClr val="accent5"/>
                </a:solidFill>
              </a:defRPr>
            </a:pPr>
            <a:r>
              <a:rPr sz="3500">
                <a:solidFill>
                  <a:schemeClr val="accent5">
                    <a:hueOff val="457874"/>
                    <a:satOff val="-29218"/>
                    <a:lumOff val="-29125"/>
                  </a:schemeClr>
                </a:solidFill>
              </a:rPr>
              <a:t>un film sur le sens à donner au travail</a:t>
            </a:r>
          </a:p>
        </p:txBody>
      </p:sp>
      <p:sp>
        <p:nvSpPr>
          <p:cNvPr id="189" name="troisième année"/>
          <p:cNvSpPr txBox="1"/>
          <p:nvPr/>
        </p:nvSpPr>
        <p:spPr>
          <a:xfrm>
            <a:off x="1157688" y="703216"/>
            <a:ext cx="4220891"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8910"/>
                    <a:lumOff val="-23604"/>
                  </a:schemeClr>
                </a:solidFill>
              </a:defRPr>
            </a:lvl1pPr>
          </a:lstStyle>
          <a:p>
            <a:r>
              <a:t>troisième année</a:t>
            </a:r>
          </a:p>
        </p:txBody>
      </p:sp>
      <p:sp>
        <p:nvSpPr>
          <p:cNvPr id="190" name="«raisonner sur les…"/>
          <p:cNvSpPr txBox="1"/>
          <p:nvPr/>
        </p:nvSpPr>
        <p:spPr>
          <a:xfrm>
            <a:off x="5126251" y="7271795"/>
            <a:ext cx="6457636"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«raisonner sur les </a:t>
            </a:r>
          </a:p>
          <a:p>
            <a:pPr>
              <a:defRPr>
                <a:solidFill>
                  <a:schemeClr val="accent2">
                    <a:hueOff val="1462849"/>
                    <a:satOff val="-6597"/>
                    <a:lumOff val="-35580"/>
                  </a:schemeClr>
                </a:solidFill>
              </a:defRPr>
            </a:pPr>
            <a:r>
              <a:t>représentations sociales»</a:t>
            </a:r>
          </a:p>
          <a:p>
            <a:pPr>
              <a:defRPr>
                <a:solidFill>
                  <a:schemeClr val="accent1">
                    <a:satOff val="18910"/>
                    <a:lumOff val="-23604"/>
                  </a:schemeClr>
                </a:solidFill>
              </a:defRPr>
            </a:pPr>
            <a:r>
              <a:t>Denise Jodelet</a:t>
            </a:r>
          </a:p>
        </p:txBody>
      </p:sp>
      <p:sp>
        <p:nvSpPr>
          <p:cNvPr id="191" name="choix du film…"/>
          <p:cNvSpPr txBox="1"/>
          <p:nvPr/>
        </p:nvSpPr>
        <p:spPr>
          <a:xfrm rot="20217056">
            <a:off x="315962" y="5268722"/>
            <a:ext cx="7792399" cy="2047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solidFill>
                  <a:srgbClr val="000000"/>
                </a:solidFill>
              </a:defRPr>
            </a:pPr>
            <a:r>
              <a:t>choix du film</a:t>
            </a:r>
          </a:p>
          <a:p>
            <a:pPr>
              <a:defRPr sz="6000">
                <a:solidFill>
                  <a:srgbClr val="000000"/>
                </a:solidFill>
              </a:defRPr>
            </a:pPr>
            <a:r>
              <a:t>par chaque classe</a:t>
            </a:r>
          </a:p>
        </p:txBody>
      </p:sp>
      <p:grpSp>
        <p:nvGrpSpPr>
          <p:cNvPr id="194" name="Billy_Elliot.jpg"/>
          <p:cNvGrpSpPr/>
          <p:nvPr/>
        </p:nvGrpSpPr>
        <p:grpSpPr>
          <a:xfrm>
            <a:off x="8262343" y="612726"/>
            <a:ext cx="3874986" cy="6546948"/>
            <a:chOff x="0" y="0"/>
            <a:chExt cx="3874985" cy="6546947"/>
          </a:xfrm>
        </p:grpSpPr>
        <p:pic>
          <p:nvPicPr>
            <p:cNvPr id="193" name="Billy_Elliot.jpg" descr="Billy_Elliot.jpg"/>
            <p:cNvPicPr>
              <a:picLocks noChangeAspect="1"/>
            </p:cNvPicPr>
            <p:nvPr/>
          </p:nvPicPr>
          <p:blipFill>
            <a:blip r:embed="rId2"/>
            <a:stretch>
              <a:fillRect/>
            </a:stretch>
          </p:blipFill>
          <p:spPr>
            <a:xfrm>
              <a:off x="215900" y="139700"/>
              <a:ext cx="3443186" cy="5988149"/>
            </a:xfrm>
            <a:prstGeom prst="rect">
              <a:avLst/>
            </a:prstGeom>
            <a:ln>
              <a:noFill/>
            </a:ln>
            <a:effectLst/>
          </p:spPr>
        </p:pic>
        <p:pic>
          <p:nvPicPr>
            <p:cNvPr id="192" name="Billy_Elliot.jpg" descr="Billy_Elliot.jpg"/>
            <p:cNvPicPr>
              <a:picLocks/>
            </p:cNvPicPr>
            <p:nvPr/>
          </p:nvPicPr>
          <p:blipFill>
            <a:blip r:embed="rId3"/>
            <a:stretch>
              <a:fillRect/>
            </a:stretch>
          </p:blipFill>
          <p:spPr>
            <a:xfrm>
              <a:off x="0" y="0"/>
              <a:ext cx="3874986" cy="654694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 name="visiter…"/>
          <p:cNvSpPr txBox="1"/>
          <p:nvPr/>
        </p:nvSpPr>
        <p:spPr>
          <a:xfrm>
            <a:off x="808321" y="2090021"/>
            <a:ext cx="6906717" cy="271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000000"/>
                </a:solidFill>
              </a:defRPr>
            </a:pPr>
            <a:r>
              <a:t>visiter</a:t>
            </a:r>
          </a:p>
          <a:p>
            <a:pPr>
              <a:defRPr sz="4500">
                <a:solidFill>
                  <a:schemeClr val="accent5"/>
                </a:solidFill>
              </a:defRPr>
            </a:pPr>
            <a:r>
              <a:rPr sz="3500">
                <a:solidFill>
                  <a:schemeClr val="accent5">
                    <a:hueOff val="457874"/>
                    <a:satOff val="-29218"/>
                    <a:lumOff val="-29125"/>
                  </a:schemeClr>
                </a:solidFill>
              </a:rPr>
              <a:t>des lieux de travail</a:t>
            </a:r>
          </a:p>
        </p:txBody>
      </p:sp>
      <p:sp>
        <p:nvSpPr>
          <p:cNvPr id="197" name="troisième et quatrième année"/>
          <p:cNvSpPr txBox="1"/>
          <p:nvPr/>
        </p:nvSpPr>
        <p:spPr>
          <a:xfrm>
            <a:off x="171799" y="670663"/>
            <a:ext cx="7657540"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8910"/>
                    <a:lumOff val="-23604"/>
                  </a:schemeClr>
                </a:solidFill>
              </a:defRPr>
            </a:lvl1pPr>
          </a:lstStyle>
          <a:p>
            <a:r>
              <a:t>troisième et quatrième année</a:t>
            </a:r>
          </a:p>
        </p:txBody>
      </p:sp>
      <p:sp>
        <p:nvSpPr>
          <p:cNvPr id="198" name="«encourager l’exploration…"/>
          <p:cNvSpPr txBox="1"/>
          <p:nvPr/>
        </p:nvSpPr>
        <p:spPr>
          <a:xfrm>
            <a:off x="4109059" y="7205263"/>
            <a:ext cx="8492021"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«encourager l’exploration</a:t>
            </a:r>
          </a:p>
          <a:p>
            <a:pPr>
              <a:defRPr>
                <a:solidFill>
                  <a:schemeClr val="accent2">
                    <a:hueOff val="1462849"/>
                    <a:satOff val="-6597"/>
                    <a:lumOff val="-35580"/>
                  </a:schemeClr>
                </a:solidFill>
              </a:defRPr>
            </a:pPr>
            <a:r>
              <a:t>du territoire»</a:t>
            </a:r>
          </a:p>
          <a:p>
            <a:pPr>
              <a:defRPr>
                <a:solidFill>
                  <a:schemeClr val="accent1">
                    <a:satOff val="18910"/>
                    <a:lumOff val="-23604"/>
                  </a:schemeClr>
                </a:solidFill>
              </a:defRPr>
            </a:pPr>
            <a:r>
              <a:t>Denis Pelletier et Charles Bujold</a:t>
            </a:r>
          </a:p>
        </p:txBody>
      </p:sp>
      <p:sp>
        <p:nvSpPr>
          <p:cNvPr id="199" name="choix de…"/>
          <p:cNvSpPr txBox="1"/>
          <p:nvPr/>
        </p:nvSpPr>
        <p:spPr>
          <a:xfrm rot="20217056">
            <a:off x="886728" y="4625212"/>
            <a:ext cx="5870980" cy="2047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solidFill>
                  <a:srgbClr val="000000"/>
                </a:solidFill>
              </a:defRPr>
            </a:pPr>
            <a:r>
              <a:t>choix de</a:t>
            </a:r>
          </a:p>
          <a:p>
            <a:pPr>
              <a:defRPr sz="6000">
                <a:solidFill>
                  <a:srgbClr val="000000"/>
                </a:solidFill>
              </a:defRPr>
            </a:pPr>
            <a:r>
              <a:t>quatre visites</a:t>
            </a:r>
          </a:p>
        </p:txBody>
      </p:sp>
      <p:grpSp>
        <p:nvGrpSpPr>
          <p:cNvPr id="202" name="Ospedale.pdf"/>
          <p:cNvGrpSpPr/>
          <p:nvPr/>
        </p:nvGrpSpPr>
        <p:grpSpPr>
          <a:xfrm>
            <a:off x="7802930" y="189129"/>
            <a:ext cx="5026500" cy="7057019"/>
            <a:chOff x="0" y="0"/>
            <a:chExt cx="5026498" cy="7057017"/>
          </a:xfrm>
        </p:grpSpPr>
        <p:pic>
          <p:nvPicPr>
            <p:cNvPr id="201" name="Ospedale.pdf" descr="Ospedale.pdf"/>
            <p:cNvPicPr>
              <a:picLocks noChangeAspect="1"/>
            </p:cNvPicPr>
            <p:nvPr/>
          </p:nvPicPr>
          <p:blipFill>
            <a:blip r:embed="rId2"/>
            <a:srcRect/>
            <a:stretch>
              <a:fillRect/>
            </a:stretch>
          </p:blipFill>
          <p:spPr>
            <a:xfrm>
              <a:off x="215900" y="139700"/>
              <a:ext cx="4594699" cy="6498218"/>
            </a:xfrm>
            <a:prstGeom prst="rect">
              <a:avLst/>
            </a:prstGeom>
            <a:ln>
              <a:noFill/>
            </a:ln>
            <a:effectLst/>
          </p:spPr>
        </p:pic>
        <p:pic>
          <p:nvPicPr>
            <p:cNvPr id="200" name="Ospedale.pdf" descr="Ospedale.pdf"/>
            <p:cNvPicPr>
              <a:picLocks/>
            </p:cNvPicPr>
            <p:nvPr/>
          </p:nvPicPr>
          <p:blipFill>
            <a:blip r:embed="rId3"/>
            <a:stretch>
              <a:fillRect/>
            </a:stretch>
          </p:blipFill>
          <p:spPr>
            <a:xfrm>
              <a:off x="-1" y="0"/>
              <a:ext cx="5026500" cy="705701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un indice de satisfaction"/>
          <p:cNvSpPr txBox="1"/>
          <p:nvPr/>
        </p:nvSpPr>
        <p:spPr>
          <a:xfrm>
            <a:off x="378666" y="267873"/>
            <a:ext cx="6551447"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un indice de satisfaction</a:t>
            </a:r>
          </a:p>
        </p:txBody>
      </p:sp>
      <p:sp>
        <p:nvSpPr>
          <p:cNvPr id="205" name="l’appréciation…"/>
          <p:cNvSpPr txBox="1"/>
          <p:nvPr/>
        </p:nvSpPr>
        <p:spPr>
          <a:xfrm rot="1343914">
            <a:off x="9050179" y="796163"/>
            <a:ext cx="3600065"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3"/>
                </a:solidFill>
              </a:defRPr>
            </a:pPr>
            <a:r>
              <a:t>l’appréciation</a:t>
            </a:r>
          </a:p>
          <a:p>
            <a:pPr>
              <a:defRPr>
                <a:solidFill>
                  <a:schemeClr val="accent3"/>
                </a:solidFill>
              </a:defRPr>
            </a:pPr>
            <a:r>
              <a:t>des visites</a:t>
            </a:r>
          </a:p>
        </p:txBody>
      </p:sp>
      <p:graphicFrame>
        <p:nvGraphicFramePr>
          <p:cNvPr id="206" name="Grafico a torta 3D"/>
          <p:cNvGraphicFramePr/>
          <p:nvPr/>
        </p:nvGraphicFramePr>
        <p:xfrm>
          <a:off x="2440789" y="1101667"/>
          <a:ext cx="8123223" cy="8482240"/>
        </p:xfrm>
        <a:graphic>
          <a:graphicData uri="http://schemas.openxmlformats.org/drawingml/2006/chart">
            <c:chart xmlns:c="http://schemas.openxmlformats.org/drawingml/2006/chart" xmlns:r="http://schemas.openxmlformats.org/officeDocument/2006/relationships" r:id="rId2"/>
          </a:graphicData>
        </a:graphic>
      </p:graphicFrame>
      <p:sp>
        <p:nvSpPr>
          <p:cNvPr id="207" name="années 2012/13…"/>
          <p:cNvSpPr txBox="1"/>
          <p:nvPr/>
        </p:nvSpPr>
        <p:spPr>
          <a:xfrm>
            <a:off x="8755974" y="8143647"/>
            <a:ext cx="4188475" cy="1441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années 2012/13 </a:t>
            </a:r>
          </a:p>
          <a:p>
            <a:r>
              <a:t>et 2013/14</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 name="participer…"/>
          <p:cNvSpPr txBox="1"/>
          <p:nvPr/>
        </p:nvSpPr>
        <p:spPr>
          <a:xfrm>
            <a:off x="547210" y="1862547"/>
            <a:ext cx="6906718" cy="2713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000000"/>
                </a:solidFill>
              </a:defRPr>
            </a:pPr>
            <a:r>
              <a:t>participer</a:t>
            </a:r>
          </a:p>
          <a:p>
            <a:pPr>
              <a:defRPr sz="4500">
                <a:solidFill>
                  <a:schemeClr val="accent5"/>
                </a:solidFill>
              </a:defRPr>
            </a:pPr>
            <a:r>
              <a:rPr sz="3500">
                <a:solidFill>
                  <a:schemeClr val="accent5">
                    <a:hueOff val="457874"/>
                    <a:satOff val="-29218"/>
                    <a:lumOff val="-29125"/>
                  </a:schemeClr>
                </a:solidFill>
              </a:rPr>
              <a:t>à un cours d’initiation</a:t>
            </a:r>
          </a:p>
          <a:p>
            <a:pPr>
              <a:defRPr sz="4500">
                <a:solidFill>
                  <a:schemeClr val="accent5"/>
                </a:solidFill>
              </a:defRPr>
            </a:pPr>
            <a:r>
              <a:rPr sz="3500">
                <a:solidFill>
                  <a:schemeClr val="accent5">
                    <a:hueOff val="457874"/>
                    <a:satOff val="-29218"/>
                    <a:lumOff val="-29125"/>
                  </a:schemeClr>
                </a:solidFill>
              </a:rPr>
              <a:t>à la réflexion économique</a:t>
            </a:r>
          </a:p>
        </p:txBody>
      </p:sp>
      <p:sp>
        <p:nvSpPr>
          <p:cNvPr id="210" name="troisième et quatrième année"/>
          <p:cNvSpPr txBox="1"/>
          <p:nvPr/>
        </p:nvSpPr>
        <p:spPr>
          <a:xfrm>
            <a:off x="171799" y="670663"/>
            <a:ext cx="7657540"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8910"/>
                    <a:lumOff val="-23604"/>
                  </a:schemeClr>
                </a:solidFill>
              </a:defRPr>
            </a:lvl1pPr>
          </a:lstStyle>
          <a:p>
            <a:r>
              <a:t>troisième et quatrième année</a:t>
            </a:r>
          </a:p>
        </p:txBody>
      </p:sp>
      <p:sp>
        <p:nvSpPr>
          <p:cNvPr id="211" name="«sensibiliser au…"/>
          <p:cNvSpPr txBox="1"/>
          <p:nvPr/>
        </p:nvSpPr>
        <p:spPr>
          <a:xfrm>
            <a:off x="6004692" y="7271795"/>
            <a:ext cx="4700755"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«sensibiliser au </a:t>
            </a:r>
          </a:p>
          <a:p>
            <a:pPr>
              <a:defRPr>
                <a:solidFill>
                  <a:schemeClr val="accent2">
                    <a:hueOff val="1462849"/>
                    <a:satOff val="-6597"/>
                    <a:lumOff val="-35580"/>
                  </a:schemeClr>
                </a:solidFill>
              </a:defRPr>
            </a:pPr>
            <a:r>
              <a:t>sens économique»</a:t>
            </a:r>
          </a:p>
          <a:p>
            <a:pPr>
              <a:defRPr>
                <a:solidFill>
                  <a:schemeClr val="accent1">
                    <a:satOff val="18910"/>
                    <a:lumOff val="-23604"/>
                  </a:schemeClr>
                </a:solidFill>
              </a:defRPr>
            </a:pPr>
            <a:r>
              <a:t>G. F. Pordenone</a:t>
            </a:r>
          </a:p>
        </p:txBody>
      </p:sp>
      <p:sp>
        <p:nvSpPr>
          <p:cNvPr id="212" name="choix individuel"/>
          <p:cNvSpPr txBox="1"/>
          <p:nvPr/>
        </p:nvSpPr>
        <p:spPr>
          <a:xfrm rot="20217056">
            <a:off x="322445" y="5639752"/>
            <a:ext cx="7356248" cy="1069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00000"/>
                </a:solidFill>
              </a:defRPr>
            </a:lvl1pPr>
          </a:lstStyle>
          <a:p>
            <a:r>
              <a:t>choix individuel</a:t>
            </a:r>
          </a:p>
        </p:txBody>
      </p:sp>
      <p:grpSp>
        <p:nvGrpSpPr>
          <p:cNvPr id="215" name="EconomiaTerza pres, 09.12.pdf"/>
          <p:cNvGrpSpPr/>
          <p:nvPr/>
        </p:nvGrpSpPr>
        <p:grpSpPr>
          <a:xfrm>
            <a:off x="8086449" y="613429"/>
            <a:ext cx="4659303" cy="6545542"/>
            <a:chOff x="0" y="0"/>
            <a:chExt cx="4659302" cy="6545540"/>
          </a:xfrm>
        </p:grpSpPr>
        <p:pic>
          <p:nvPicPr>
            <p:cNvPr id="214" name="EconomiaTerza pres, 09.12.pdf" descr="EconomiaTerza pres, 09.12.pdf"/>
            <p:cNvPicPr>
              <a:picLocks noChangeAspect="1"/>
            </p:cNvPicPr>
            <p:nvPr/>
          </p:nvPicPr>
          <p:blipFill>
            <a:blip r:embed="rId2"/>
            <a:stretch>
              <a:fillRect/>
            </a:stretch>
          </p:blipFill>
          <p:spPr>
            <a:xfrm>
              <a:off x="215900" y="139700"/>
              <a:ext cx="4227503" cy="5986741"/>
            </a:xfrm>
            <a:prstGeom prst="rect">
              <a:avLst/>
            </a:prstGeom>
            <a:ln>
              <a:noFill/>
            </a:ln>
            <a:effectLst/>
          </p:spPr>
        </p:pic>
        <p:pic>
          <p:nvPicPr>
            <p:cNvPr id="213" name="EconomiaTerza pres, 09.12.pdf" descr="EconomiaTerza pres, 09.12.pdf"/>
            <p:cNvPicPr>
              <a:picLocks/>
            </p:cNvPicPr>
            <p:nvPr/>
          </p:nvPicPr>
          <p:blipFill>
            <a:blip r:embed="rId3"/>
            <a:stretch>
              <a:fillRect/>
            </a:stretch>
          </p:blipFill>
          <p:spPr>
            <a:xfrm>
              <a:off x="0" y="0"/>
              <a:ext cx="4659303" cy="654554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 name="suivre…"/>
          <p:cNvSpPr txBox="1"/>
          <p:nvPr/>
        </p:nvSpPr>
        <p:spPr>
          <a:xfrm>
            <a:off x="498381" y="2074140"/>
            <a:ext cx="5908965" cy="3248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438911">
              <a:defRPr sz="3359">
                <a:solidFill>
                  <a:srgbClr val="000000"/>
                </a:solidFill>
              </a:defRPr>
            </a:pPr>
            <a:r>
              <a:t>suivre</a:t>
            </a:r>
          </a:p>
          <a:p>
            <a:pPr defTabSz="438911">
              <a:defRPr sz="4320">
                <a:solidFill>
                  <a:schemeClr val="accent5"/>
                </a:solidFill>
              </a:defRPr>
            </a:pPr>
            <a:r>
              <a:rPr sz="3359">
                <a:solidFill>
                  <a:schemeClr val="accent5">
                    <a:hueOff val="457874"/>
                    <a:satOff val="-29218"/>
                    <a:lumOff val="-29125"/>
                  </a:schemeClr>
                </a:solidFill>
              </a:rPr>
              <a:t>un colloque thématique</a:t>
            </a:r>
          </a:p>
          <a:p>
            <a:pPr defTabSz="438911">
              <a:defRPr sz="4320">
                <a:solidFill>
                  <a:schemeClr val="accent5"/>
                </a:solidFill>
              </a:defRPr>
            </a:pPr>
            <a:r>
              <a:rPr sz="3359">
                <a:solidFill>
                  <a:schemeClr val="accent5">
                    <a:hueOff val="457874"/>
                    <a:satOff val="-29218"/>
                    <a:lumOff val="-29125"/>
                  </a:schemeClr>
                </a:solidFill>
              </a:rPr>
              <a:t>sur le monde </a:t>
            </a:r>
          </a:p>
          <a:p>
            <a:pPr defTabSz="438911">
              <a:defRPr sz="4320">
                <a:solidFill>
                  <a:schemeClr val="accent5"/>
                </a:solidFill>
              </a:defRPr>
            </a:pPr>
            <a:r>
              <a:rPr sz="3359">
                <a:solidFill>
                  <a:schemeClr val="accent5">
                    <a:hueOff val="457874"/>
                    <a:satOff val="-29218"/>
                    <a:lumOff val="-29125"/>
                  </a:schemeClr>
                </a:solidFill>
              </a:rPr>
              <a:t>du travail</a:t>
            </a:r>
          </a:p>
        </p:txBody>
      </p:sp>
      <p:sp>
        <p:nvSpPr>
          <p:cNvPr id="218" name="quatrième année"/>
          <p:cNvSpPr txBox="1"/>
          <p:nvPr/>
        </p:nvSpPr>
        <p:spPr>
          <a:xfrm>
            <a:off x="1814239" y="670663"/>
            <a:ext cx="4372660"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8910"/>
                    <a:lumOff val="-23604"/>
                  </a:schemeClr>
                </a:solidFill>
              </a:defRPr>
            </a:lvl1pPr>
          </a:lstStyle>
          <a:p>
            <a:r>
              <a:t>quatrième année</a:t>
            </a:r>
          </a:p>
        </p:txBody>
      </p:sp>
      <p:sp>
        <p:nvSpPr>
          <p:cNvPr id="219" name="«s’interroger sur un…"/>
          <p:cNvSpPr txBox="1"/>
          <p:nvPr/>
        </p:nvSpPr>
        <p:spPr>
          <a:xfrm>
            <a:off x="5719526" y="7138008"/>
            <a:ext cx="6540641"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«s’interroger sur un </a:t>
            </a:r>
          </a:p>
          <a:p>
            <a:pPr>
              <a:defRPr>
                <a:solidFill>
                  <a:schemeClr val="accent2">
                    <a:hueOff val="1462849"/>
                    <a:satOff val="-6597"/>
                    <a:lumOff val="-35580"/>
                  </a:schemeClr>
                </a:solidFill>
              </a:defRPr>
            </a:pPr>
            <a:r>
              <a:t>futur collectif incertain»</a:t>
            </a:r>
          </a:p>
          <a:p>
            <a:pPr>
              <a:defRPr>
                <a:solidFill>
                  <a:schemeClr val="accent1">
                    <a:satOff val="18910"/>
                    <a:lumOff val="-23604"/>
                  </a:schemeClr>
                </a:solidFill>
              </a:defRPr>
            </a:pPr>
            <a:r>
              <a:t>François Audigier</a:t>
            </a:r>
          </a:p>
        </p:txBody>
      </p:sp>
      <p:sp>
        <p:nvSpPr>
          <p:cNvPr id="220" name="choix individuel"/>
          <p:cNvSpPr txBox="1"/>
          <p:nvPr/>
        </p:nvSpPr>
        <p:spPr>
          <a:xfrm rot="20217056">
            <a:off x="132998" y="6392628"/>
            <a:ext cx="7735143" cy="1069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00000"/>
                </a:solidFill>
              </a:defRPr>
            </a:lvl1pPr>
          </a:lstStyle>
          <a:p>
            <a:r>
              <a:t>choix individuel </a:t>
            </a:r>
          </a:p>
        </p:txBody>
      </p:sp>
      <p:pic>
        <p:nvPicPr>
          <p:cNvPr id="221" name="S5300006.jpg" descr="S5300006.jpg"/>
          <p:cNvPicPr>
            <a:picLocks/>
          </p:cNvPicPr>
          <p:nvPr/>
        </p:nvPicPr>
        <p:blipFill>
          <a:blip r:embed="rId2"/>
          <a:stretch>
            <a:fillRect/>
          </a:stretch>
        </p:blipFill>
        <p:spPr>
          <a:xfrm>
            <a:off x="6631371" y="559117"/>
            <a:ext cx="5947109" cy="45428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 name="animer…"/>
          <p:cNvSpPr txBox="1"/>
          <p:nvPr/>
        </p:nvSpPr>
        <p:spPr>
          <a:xfrm>
            <a:off x="-38738" y="2284758"/>
            <a:ext cx="5334397" cy="4727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000000"/>
                </a:solidFill>
              </a:defRPr>
            </a:pPr>
            <a:r>
              <a:t>animer</a:t>
            </a:r>
          </a:p>
          <a:p>
            <a:pPr>
              <a:defRPr sz="4500">
                <a:solidFill>
                  <a:schemeClr val="accent5"/>
                </a:solidFill>
              </a:defRPr>
            </a:pPr>
            <a:r>
              <a:rPr sz="3500">
                <a:solidFill>
                  <a:schemeClr val="accent5">
                    <a:hueOff val="457874"/>
                    <a:satOff val="-29218"/>
                    <a:lumOff val="-29125"/>
                  </a:schemeClr>
                </a:solidFill>
              </a:rPr>
              <a:t>l’ensemble des </a:t>
            </a:r>
          </a:p>
          <a:p>
            <a:pPr>
              <a:defRPr sz="4500">
                <a:solidFill>
                  <a:schemeClr val="accent5"/>
                </a:solidFill>
              </a:defRPr>
            </a:pPr>
            <a:r>
              <a:rPr sz="3500">
                <a:solidFill>
                  <a:schemeClr val="accent5">
                    <a:hueOff val="457874"/>
                    <a:satOff val="-29218"/>
                    <a:lumOff val="-29125"/>
                  </a:schemeClr>
                </a:solidFill>
              </a:rPr>
              <a:t>activités</a:t>
            </a:r>
          </a:p>
          <a:p>
            <a:pPr>
              <a:defRPr sz="4500">
                <a:solidFill>
                  <a:schemeClr val="accent5"/>
                </a:solidFill>
              </a:defRPr>
            </a:pPr>
            <a:r>
              <a:rPr sz="3500">
                <a:solidFill>
                  <a:schemeClr val="accent5">
                    <a:hueOff val="457874"/>
                    <a:satOff val="-29218"/>
                    <a:lumOff val="-29125"/>
                  </a:schemeClr>
                </a:solidFill>
              </a:rPr>
              <a:t>prévues par </a:t>
            </a:r>
          </a:p>
          <a:p>
            <a:pPr>
              <a:defRPr sz="4500">
                <a:solidFill>
                  <a:schemeClr val="accent5"/>
                </a:solidFill>
              </a:defRPr>
            </a:pPr>
            <a:r>
              <a:rPr sz="3500">
                <a:solidFill>
                  <a:schemeClr val="accent5">
                    <a:hueOff val="457874"/>
                    <a:satOff val="-29218"/>
                    <a:lumOff val="-29125"/>
                  </a:schemeClr>
                </a:solidFill>
              </a:rPr>
              <a:t>le projet</a:t>
            </a:r>
          </a:p>
        </p:txBody>
      </p:sp>
      <p:sp>
        <p:nvSpPr>
          <p:cNvPr id="224" name="quatrième année"/>
          <p:cNvSpPr txBox="1"/>
          <p:nvPr/>
        </p:nvSpPr>
        <p:spPr>
          <a:xfrm>
            <a:off x="1288500" y="410242"/>
            <a:ext cx="4372661"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atOff val="18910"/>
                    <a:lumOff val="-23604"/>
                  </a:schemeClr>
                </a:solidFill>
              </a:defRPr>
            </a:lvl1pPr>
          </a:lstStyle>
          <a:p>
            <a:r>
              <a:t>quatrième année</a:t>
            </a:r>
          </a:p>
        </p:txBody>
      </p:sp>
      <p:sp>
        <p:nvSpPr>
          <p:cNvPr id="225" name="«offrir des sources…"/>
          <p:cNvSpPr txBox="1"/>
          <p:nvPr/>
        </p:nvSpPr>
        <p:spPr>
          <a:xfrm>
            <a:off x="6821284" y="7028470"/>
            <a:ext cx="5285235"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2">
                    <a:hueOff val="1462849"/>
                    <a:satOff val="-6597"/>
                    <a:lumOff val="-35580"/>
                  </a:schemeClr>
                </a:solidFill>
              </a:defRPr>
            </a:pPr>
            <a:r>
              <a:t>«offrir des sources </a:t>
            </a:r>
          </a:p>
          <a:p>
            <a:pPr>
              <a:defRPr>
                <a:solidFill>
                  <a:schemeClr val="accent2">
                    <a:hueOff val="1462849"/>
                    <a:satOff val="-6597"/>
                    <a:lumOff val="-35580"/>
                  </a:schemeClr>
                </a:solidFill>
              </a:defRPr>
            </a:pPr>
            <a:r>
              <a:t>d’empowerment»</a:t>
            </a:r>
          </a:p>
          <a:p>
            <a:pPr>
              <a:defRPr>
                <a:solidFill>
                  <a:schemeClr val="accent1">
                    <a:satOff val="18910"/>
                    <a:lumOff val="-23604"/>
                  </a:schemeClr>
                </a:solidFill>
              </a:defRPr>
            </a:pPr>
            <a:r>
              <a:t>Brigitte Almudever</a:t>
            </a:r>
          </a:p>
        </p:txBody>
      </p:sp>
      <p:sp>
        <p:nvSpPr>
          <p:cNvPr id="226" name="sur candidature"/>
          <p:cNvSpPr txBox="1"/>
          <p:nvPr/>
        </p:nvSpPr>
        <p:spPr>
          <a:xfrm rot="20217056">
            <a:off x="214396" y="7090578"/>
            <a:ext cx="7113755" cy="1069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00000"/>
                </a:solidFill>
              </a:defRPr>
            </a:lvl1pPr>
          </a:lstStyle>
          <a:p>
            <a:r>
              <a:t>sur candidature</a:t>
            </a:r>
          </a:p>
        </p:txBody>
      </p:sp>
      <p:pic>
        <p:nvPicPr>
          <p:cNvPr id="227" name="Schermata 2022-01-07 alle 16.21.16.png" descr="Schermata 2022-01-07 alle 16.21.16.png"/>
          <p:cNvPicPr>
            <a:picLocks/>
          </p:cNvPicPr>
          <p:nvPr/>
        </p:nvPicPr>
        <p:blipFill>
          <a:blip r:embed="rId2"/>
          <a:stretch>
            <a:fillRect/>
          </a:stretch>
        </p:blipFill>
        <p:spPr>
          <a:xfrm>
            <a:off x="5828065" y="1003144"/>
            <a:ext cx="6856406" cy="3860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3. Les effets curriculaires du dispositif"/>
          <p:cNvSpPr txBox="1"/>
          <p:nvPr/>
        </p:nvSpPr>
        <p:spPr>
          <a:xfrm>
            <a:off x="-125240" y="291093"/>
            <a:ext cx="13468182" cy="2198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500">
                <a:solidFill>
                  <a:schemeClr val="accent3"/>
                </a:solidFill>
              </a:defRPr>
            </a:lvl1pPr>
          </a:lstStyle>
          <a:p>
            <a:r>
              <a:t>3. Les effets curriculaires du dispositif</a:t>
            </a:r>
          </a:p>
        </p:txBody>
      </p:sp>
      <p:sp>
        <p:nvSpPr>
          <p:cNvPr id="230" name="effets potentiels…"/>
          <p:cNvSpPr txBox="1"/>
          <p:nvPr/>
        </p:nvSpPr>
        <p:spPr>
          <a:xfrm>
            <a:off x="6826270" y="4009129"/>
            <a:ext cx="5280671" cy="3818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443484">
              <a:defRPr sz="3395">
                <a:solidFill>
                  <a:srgbClr val="FFFFFF"/>
                </a:solidFill>
              </a:defRPr>
            </a:pPr>
            <a:r>
              <a:t>effets </a:t>
            </a:r>
            <a:r>
              <a:rPr>
                <a:solidFill>
                  <a:schemeClr val="accent2"/>
                </a:solidFill>
              </a:rPr>
              <a:t>potentiels</a:t>
            </a:r>
          </a:p>
          <a:p>
            <a:pPr defTabSz="443484">
              <a:defRPr sz="3395">
                <a:solidFill>
                  <a:srgbClr val="FFFFFF"/>
                </a:solidFill>
              </a:defRPr>
            </a:pPr>
            <a:r>
              <a:t>à cause du caractère différencié de la participation à la Cité des Métiers</a:t>
            </a:r>
          </a:p>
        </p:txBody>
      </p:sp>
      <p:pic>
        <p:nvPicPr>
          <p:cNvPr id="231" name="DSC04051.pdf" descr="DSC04051.pdf"/>
          <p:cNvPicPr>
            <a:picLocks/>
          </p:cNvPicPr>
          <p:nvPr/>
        </p:nvPicPr>
        <p:blipFill>
          <a:blip r:embed="rId2"/>
          <a:stretch>
            <a:fillRect/>
          </a:stretch>
        </p:blipFill>
        <p:spPr>
          <a:xfrm>
            <a:off x="1484587" y="2613462"/>
            <a:ext cx="3966783" cy="5675841"/>
          </a:xfrm>
          <a:prstGeom prst="rect">
            <a:avLst/>
          </a:prstGeom>
        </p:spPr>
      </p:pic>
      <p:sp>
        <p:nvSpPr>
          <p:cNvPr id="232" name="visite à l’hôpital…"/>
          <p:cNvSpPr txBox="1"/>
          <p:nvPr/>
        </p:nvSpPr>
        <p:spPr>
          <a:xfrm>
            <a:off x="36514" y="8246039"/>
            <a:ext cx="7108970"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solidFill>
                  <a:schemeClr val="accent5"/>
                </a:solidFill>
              </a:defRPr>
            </a:pPr>
            <a:r>
              <a:t>visite à l’hôpital </a:t>
            </a:r>
          </a:p>
          <a:p>
            <a:pPr>
              <a:defRPr sz="3000">
                <a:solidFill>
                  <a:schemeClr val="accent5"/>
                </a:solidFill>
              </a:defRPr>
            </a:pPr>
            <a:r>
              <a:t>Saint Jean de Bellinzona</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ommaire"/>
          <p:cNvSpPr txBox="1">
            <a:spLocks noGrp="1"/>
          </p:cNvSpPr>
          <p:nvPr>
            <p:ph type="ctrTitle"/>
          </p:nvPr>
        </p:nvSpPr>
        <p:spPr>
          <a:xfrm>
            <a:off x="1270644" y="987010"/>
            <a:ext cx="6792914" cy="1266479"/>
          </a:xfrm>
          <a:prstGeom prst="rect">
            <a:avLst/>
          </a:prstGeom>
        </p:spPr>
        <p:txBody>
          <a:bodyPr/>
          <a:lstStyle>
            <a:lvl1pPr>
              <a:defRPr sz="6500">
                <a:solidFill>
                  <a:schemeClr val="accent3"/>
                </a:solidFill>
              </a:defRPr>
            </a:lvl1pPr>
          </a:lstStyle>
          <a:p>
            <a:r>
              <a:t>Sommaire </a:t>
            </a:r>
          </a:p>
        </p:txBody>
      </p:sp>
      <p:sp>
        <p:nvSpPr>
          <p:cNvPr id="124" name="1. L’origine du dispositif pédagogique"/>
          <p:cNvSpPr txBox="1">
            <a:spLocks noGrp="1"/>
          </p:cNvSpPr>
          <p:nvPr>
            <p:ph type="subTitle" sz="quarter" idx="1"/>
          </p:nvPr>
        </p:nvSpPr>
        <p:spPr>
          <a:xfrm>
            <a:off x="-422860" y="3378816"/>
            <a:ext cx="11998030" cy="1103512"/>
          </a:xfrm>
          <a:prstGeom prst="rect">
            <a:avLst/>
          </a:prstGeom>
        </p:spPr>
        <p:txBody>
          <a:bodyPr/>
          <a:lstStyle/>
          <a:p>
            <a:pPr>
              <a:defRPr sz="3500"/>
            </a:pPr>
            <a:r>
              <a:t>1. L’</a:t>
            </a:r>
            <a:r>
              <a:rPr>
                <a:solidFill>
                  <a:schemeClr val="accent2"/>
                </a:solidFill>
              </a:rPr>
              <a:t>origine</a:t>
            </a:r>
            <a:r>
              <a:t> du dispositif pédagogique</a:t>
            </a:r>
          </a:p>
        </p:txBody>
      </p:sp>
      <p:sp>
        <p:nvSpPr>
          <p:cNvPr id="125" name="2. Une participation responsable différenciée"/>
          <p:cNvSpPr txBox="1"/>
          <p:nvPr/>
        </p:nvSpPr>
        <p:spPr>
          <a:xfrm>
            <a:off x="116400" y="4587230"/>
            <a:ext cx="12772000" cy="1103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2. Une </a:t>
            </a:r>
            <a:r>
              <a:rPr>
                <a:solidFill>
                  <a:schemeClr val="accent2"/>
                </a:solidFill>
              </a:rPr>
              <a:t>participation </a:t>
            </a:r>
            <a:r>
              <a:t>responsable différenciée</a:t>
            </a:r>
          </a:p>
        </p:txBody>
      </p:sp>
      <p:sp>
        <p:nvSpPr>
          <p:cNvPr id="126" name="3. Les effets curriculaires du dispositif"/>
          <p:cNvSpPr txBox="1"/>
          <p:nvPr/>
        </p:nvSpPr>
        <p:spPr>
          <a:xfrm>
            <a:off x="217001" y="5795643"/>
            <a:ext cx="11011049" cy="1103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3. Les </a:t>
            </a:r>
            <a:r>
              <a:rPr>
                <a:solidFill>
                  <a:schemeClr val="accent2"/>
                </a:solidFill>
              </a:rPr>
              <a:t>effets curriculaires </a:t>
            </a:r>
            <a:r>
              <a:t>du dispositif</a:t>
            </a:r>
          </a:p>
        </p:txBody>
      </p:sp>
      <p:sp>
        <p:nvSpPr>
          <p:cNvPr id="127" name="5. Curriculum caché et école équitable"/>
          <p:cNvSpPr txBox="1"/>
          <p:nvPr/>
        </p:nvSpPr>
        <p:spPr>
          <a:xfrm>
            <a:off x="-663474" y="8375167"/>
            <a:ext cx="12771999" cy="1103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5. </a:t>
            </a:r>
            <a:r>
              <a:rPr>
                <a:solidFill>
                  <a:schemeClr val="accent2"/>
                </a:solidFill>
              </a:rPr>
              <a:t>Curriculum caché </a:t>
            </a:r>
            <a:r>
              <a:t>et école équitable</a:t>
            </a:r>
          </a:p>
        </p:txBody>
      </p:sp>
      <p:sp>
        <p:nvSpPr>
          <p:cNvPr id="128" name="4. Le jeu triangulaire entre acteurs sociaux"/>
          <p:cNvSpPr txBox="1"/>
          <p:nvPr/>
        </p:nvSpPr>
        <p:spPr>
          <a:xfrm>
            <a:off x="58357" y="7085405"/>
            <a:ext cx="12489127" cy="1103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4. Le </a:t>
            </a:r>
            <a:r>
              <a:rPr>
                <a:solidFill>
                  <a:schemeClr val="accent2"/>
                </a:solidFill>
              </a:rPr>
              <a:t>jeu triangulaire </a:t>
            </a:r>
            <a:r>
              <a:t>entre acteurs sociaux</a:t>
            </a:r>
          </a:p>
        </p:txBody>
      </p:sp>
      <p:pic>
        <p:nvPicPr>
          <p:cNvPr id="129" name="S5300023.jpg" descr="S5300023.jpg"/>
          <p:cNvPicPr>
            <a:picLocks/>
          </p:cNvPicPr>
          <p:nvPr/>
        </p:nvPicPr>
        <p:blipFill>
          <a:blip r:embed="rId2"/>
          <a:stretch>
            <a:fillRect/>
          </a:stretch>
        </p:blipFill>
        <p:spPr>
          <a:xfrm>
            <a:off x="8668086" y="304326"/>
            <a:ext cx="3399061" cy="26318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les compétences transversales"/>
          <p:cNvSpPr txBox="1"/>
          <p:nvPr/>
        </p:nvSpPr>
        <p:spPr>
          <a:xfrm>
            <a:off x="-98627" y="405273"/>
            <a:ext cx="13468182" cy="90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chemeClr val="accent3"/>
                </a:solidFill>
              </a:defRPr>
            </a:lvl1pPr>
          </a:lstStyle>
          <a:p>
            <a:r>
              <a:t>les compétences transversales</a:t>
            </a:r>
          </a:p>
        </p:txBody>
      </p:sp>
      <p:sp>
        <p:nvSpPr>
          <p:cNvPr id="235" name="Roger-François Gauthier"/>
          <p:cNvSpPr txBox="1"/>
          <p:nvPr/>
        </p:nvSpPr>
        <p:spPr>
          <a:xfrm>
            <a:off x="6337522" y="8559103"/>
            <a:ext cx="6065847"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Roger-François Gauthier</a:t>
            </a:r>
          </a:p>
        </p:txBody>
      </p:sp>
      <p:sp>
        <p:nvSpPr>
          <p:cNvPr id="236" name="vers une «culture dialogique commune»"/>
          <p:cNvSpPr txBox="1"/>
          <p:nvPr/>
        </p:nvSpPr>
        <p:spPr>
          <a:xfrm>
            <a:off x="1565284" y="7652462"/>
            <a:ext cx="10571326" cy="998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vers une «</a:t>
            </a:r>
            <a:r>
              <a:rPr>
                <a:solidFill>
                  <a:schemeClr val="accent6"/>
                </a:solidFill>
              </a:rPr>
              <a:t>culture dialogique commune</a:t>
            </a:r>
            <a:r>
              <a:t>»</a:t>
            </a:r>
          </a:p>
        </p:txBody>
      </p:sp>
      <p:sp>
        <p:nvSpPr>
          <p:cNvPr id="237" name="• autonomie individuelle dans l’engagement scolaire"/>
          <p:cNvSpPr txBox="1"/>
          <p:nvPr/>
        </p:nvSpPr>
        <p:spPr>
          <a:xfrm>
            <a:off x="-97012" y="1930765"/>
            <a:ext cx="13004801"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t>• autonomie individuelle dans l’engagement scolaire</a:t>
            </a:r>
          </a:p>
        </p:txBody>
      </p:sp>
      <p:sp>
        <p:nvSpPr>
          <p:cNvPr id="238" name="• capacité communicative orale et écrite"/>
          <p:cNvSpPr txBox="1"/>
          <p:nvPr/>
        </p:nvSpPr>
        <p:spPr>
          <a:xfrm>
            <a:off x="939509" y="2992723"/>
            <a:ext cx="11822876"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t>• capacité communicative orale et écrite</a:t>
            </a:r>
          </a:p>
        </p:txBody>
      </p:sp>
      <p:sp>
        <p:nvSpPr>
          <p:cNvPr id="239" name="• force collaborative dans travail en couple ou dans un groupe d’intérêt"/>
          <p:cNvSpPr txBox="1"/>
          <p:nvPr/>
        </p:nvSpPr>
        <p:spPr>
          <a:xfrm>
            <a:off x="340502" y="4054681"/>
            <a:ext cx="10266875" cy="1214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t>• force collaborative dans travail en couple ou dans un groupe d’intérêt</a:t>
            </a:r>
          </a:p>
        </p:txBody>
      </p:sp>
      <p:sp>
        <p:nvSpPr>
          <p:cNvPr id="240" name="• pensée critique par rapport à soi-même et aux thématiques sociétales"/>
          <p:cNvSpPr txBox="1"/>
          <p:nvPr/>
        </p:nvSpPr>
        <p:spPr>
          <a:xfrm>
            <a:off x="2067212" y="5853571"/>
            <a:ext cx="9567470"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t>• pensée critique par rapport à soi-même et aux thématiques sociétales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La séquence vocationnelle"/>
          <p:cNvSpPr txBox="1"/>
          <p:nvPr/>
        </p:nvSpPr>
        <p:spPr>
          <a:xfrm>
            <a:off x="-85320" y="897610"/>
            <a:ext cx="13468182" cy="90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chemeClr val="accent3"/>
                </a:solidFill>
              </a:defRPr>
            </a:lvl1pPr>
          </a:lstStyle>
          <a:p>
            <a:r>
              <a:t>La séquence vocationnelle</a:t>
            </a:r>
          </a:p>
        </p:txBody>
      </p:sp>
      <p:grpSp>
        <p:nvGrpSpPr>
          <p:cNvPr id="245" name="Schermata 2019-05-30 alle 23.17.48.png"/>
          <p:cNvGrpSpPr/>
          <p:nvPr/>
        </p:nvGrpSpPr>
        <p:grpSpPr>
          <a:xfrm>
            <a:off x="876978" y="2687572"/>
            <a:ext cx="10998322" cy="4378456"/>
            <a:chOff x="0" y="0"/>
            <a:chExt cx="10998320" cy="4378454"/>
          </a:xfrm>
        </p:grpSpPr>
        <p:pic>
          <p:nvPicPr>
            <p:cNvPr id="244" name="Schermata 2019-05-30 alle 23.17.48.png" descr="Schermata 2019-05-30 alle 23.17.48.png"/>
            <p:cNvPicPr>
              <a:picLocks noChangeAspect="1"/>
            </p:cNvPicPr>
            <p:nvPr/>
          </p:nvPicPr>
          <p:blipFill>
            <a:blip r:embed="rId2"/>
            <a:srcRect/>
            <a:stretch>
              <a:fillRect/>
            </a:stretch>
          </p:blipFill>
          <p:spPr>
            <a:xfrm>
              <a:off x="215900" y="139700"/>
              <a:ext cx="10566521" cy="3819655"/>
            </a:xfrm>
            <a:prstGeom prst="rect">
              <a:avLst/>
            </a:prstGeom>
            <a:ln>
              <a:noFill/>
            </a:ln>
            <a:effectLst/>
          </p:spPr>
        </p:pic>
        <p:pic>
          <p:nvPicPr>
            <p:cNvPr id="243" name="Schermata 2019-05-30 alle 23.17.48.png" descr="Schermata 2019-05-30 alle 23.17.48.png"/>
            <p:cNvPicPr>
              <a:picLocks/>
            </p:cNvPicPr>
            <p:nvPr/>
          </p:nvPicPr>
          <p:blipFill>
            <a:blip r:embed="rId3"/>
            <a:stretch>
              <a:fillRect/>
            </a:stretch>
          </p:blipFill>
          <p:spPr>
            <a:xfrm>
              <a:off x="0" y="0"/>
              <a:ext cx="10998321" cy="4378455"/>
            </a:xfrm>
            <a:prstGeom prst="rect">
              <a:avLst/>
            </a:prstGeom>
            <a:effectLst/>
          </p:spPr>
        </p:pic>
      </p:grpSp>
      <p:sp>
        <p:nvSpPr>
          <p:cNvPr id="246" name="esquisse une «orientation dialoguée»"/>
          <p:cNvSpPr txBox="1"/>
          <p:nvPr/>
        </p:nvSpPr>
        <p:spPr>
          <a:xfrm>
            <a:off x="2948072" y="7540039"/>
            <a:ext cx="9603636"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rgbClr val="FFFFFF"/>
                </a:solidFill>
              </a:defRPr>
            </a:lvl1pPr>
          </a:lstStyle>
          <a:p>
            <a:r>
              <a:t>esquisse une «orientation dialoguée»</a:t>
            </a:r>
          </a:p>
        </p:txBody>
      </p:sp>
      <p:sp>
        <p:nvSpPr>
          <p:cNvPr id="247" name="François Baluteau"/>
          <p:cNvSpPr txBox="1"/>
          <p:nvPr/>
        </p:nvSpPr>
        <p:spPr>
          <a:xfrm>
            <a:off x="6544491" y="8372279"/>
            <a:ext cx="6872994"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François Baluteau</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La compétence transitionnelle"/>
          <p:cNvSpPr txBox="1"/>
          <p:nvPr/>
        </p:nvSpPr>
        <p:spPr>
          <a:xfrm>
            <a:off x="-58708" y="498418"/>
            <a:ext cx="13468182" cy="90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chemeClr val="accent3"/>
                </a:solidFill>
              </a:defRPr>
            </a:lvl1pPr>
          </a:lstStyle>
          <a:p>
            <a:r>
              <a:t>La compétence transitionnelle</a:t>
            </a:r>
          </a:p>
        </p:txBody>
      </p:sp>
      <p:sp>
        <p:nvSpPr>
          <p:cNvPr id="250" name="• favorise la maîtrise des multiples «paliers d’orientation» (Marie-Hélène Jacques)"/>
          <p:cNvSpPr txBox="1"/>
          <p:nvPr/>
        </p:nvSpPr>
        <p:spPr>
          <a:xfrm>
            <a:off x="448304" y="1520250"/>
            <a:ext cx="11610620" cy="1816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 favorise la maîtrise des multiples </a:t>
            </a:r>
            <a:r>
              <a:rPr>
                <a:solidFill>
                  <a:schemeClr val="accent2"/>
                </a:solidFill>
              </a:rPr>
              <a:t>«paliers d’orientation» </a:t>
            </a:r>
            <a:r>
              <a:t>(Marie-Hélène Jacques)</a:t>
            </a:r>
          </a:p>
        </p:txBody>
      </p:sp>
      <p:sp>
        <p:nvSpPr>
          <p:cNvPr id="251" name="• par des ressources transitionnelles et une capacité d’élaboration identitaire"/>
          <p:cNvSpPr txBox="1"/>
          <p:nvPr/>
        </p:nvSpPr>
        <p:spPr>
          <a:xfrm>
            <a:off x="1532084" y="3173051"/>
            <a:ext cx="10472888" cy="1816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 par des </a:t>
            </a:r>
            <a:r>
              <a:rPr>
                <a:solidFill>
                  <a:schemeClr val="accent2"/>
                </a:solidFill>
              </a:rPr>
              <a:t>ressources transitionnelles </a:t>
            </a:r>
            <a:r>
              <a:t>et une capacité d’</a:t>
            </a:r>
            <a:r>
              <a:rPr>
                <a:solidFill>
                  <a:schemeClr val="accent2"/>
                </a:solidFill>
              </a:rPr>
              <a:t>élaboration</a:t>
            </a:r>
            <a:r>
              <a:t> </a:t>
            </a:r>
            <a:r>
              <a:rPr>
                <a:solidFill>
                  <a:schemeClr val="accent2"/>
                </a:solidFill>
              </a:rPr>
              <a:t>identitaire</a:t>
            </a:r>
          </a:p>
        </p:txBody>
      </p:sp>
      <p:sp>
        <p:nvSpPr>
          <p:cNvPr id="252" name="Avoir «réussi à animer» un colloque sur le chômage des jeunes, m’a permis de combattre ma «timidité».…"/>
          <p:cNvSpPr/>
          <p:nvPr/>
        </p:nvSpPr>
        <p:spPr>
          <a:xfrm>
            <a:off x="2548328" y="7581704"/>
            <a:ext cx="6877854" cy="1673478"/>
          </a:xfrm>
          <a:custGeom>
            <a:avLst/>
            <a:gdLst/>
            <a:ahLst/>
            <a:cxnLst>
              <a:cxn ang="0">
                <a:pos x="wd2" y="hd2"/>
              </a:cxn>
              <a:cxn ang="5400000">
                <a:pos x="wd2" y="hd2"/>
              </a:cxn>
              <a:cxn ang="10800000">
                <a:pos x="wd2" y="hd2"/>
              </a:cxn>
              <a:cxn ang="16200000">
                <a:pos x="wd2" y="hd2"/>
              </a:cxn>
            </a:cxnLst>
            <a:rect l="0" t="0" r="r" b="b"/>
            <a:pathLst>
              <a:path w="21600" h="21600" extrusionOk="0">
                <a:moveTo>
                  <a:pt x="1384" y="0"/>
                </a:moveTo>
                <a:cubicBezTo>
                  <a:pt x="619" y="0"/>
                  <a:pt x="0" y="1678"/>
                  <a:pt x="0" y="3751"/>
                </a:cubicBezTo>
                <a:lnTo>
                  <a:pt x="0" y="17849"/>
                </a:lnTo>
                <a:cubicBezTo>
                  <a:pt x="0" y="19922"/>
                  <a:pt x="619" y="21600"/>
                  <a:pt x="1384" y="21600"/>
                </a:cubicBezTo>
                <a:lnTo>
                  <a:pt x="18594" y="21600"/>
                </a:lnTo>
                <a:cubicBezTo>
                  <a:pt x="19358" y="21600"/>
                  <a:pt x="19977" y="19922"/>
                  <a:pt x="19977" y="17849"/>
                </a:cubicBezTo>
                <a:lnTo>
                  <a:pt x="19977" y="7698"/>
                </a:lnTo>
                <a:lnTo>
                  <a:pt x="21600" y="6338"/>
                </a:lnTo>
                <a:lnTo>
                  <a:pt x="19977" y="4978"/>
                </a:lnTo>
                <a:lnTo>
                  <a:pt x="19977" y="3751"/>
                </a:lnTo>
                <a:cubicBezTo>
                  <a:pt x="19977" y="1678"/>
                  <a:pt x="19358" y="0"/>
                  <a:pt x="18594" y="0"/>
                </a:cubicBezTo>
                <a:lnTo>
                  <a:pt x="1384" y="0"/>
                </a:lnTo>
                <a:close/>
              </a:path>
            </a:pathLst>
          </a:custGeom>
          <a:solidFill>
            <a:schemeClr val="accent3">
              <a:satOff val="-7512"/>
              <a:lumOff val="-1479"/>
            </a:schemeClr>
          </a:solidFill>
          <a:ln w="63500">
            <a:solidFill>
              <a:srgbClr val="86848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defRPr sz="1800">
                <a:solidFill>
                  <a:srgbClr val="282A2F"/>
                </a:solidFill>
              </a:defRPr>
            </a:pPr>
            <a:r>
              <a:rPr lang="fr-CH" dirty="0"/>
              <a:t>	</a:t>
            </a:r>
            <a:r>
              <a:rPr dirty="0" err="1"/>
              <a:t>Avoir</a:t>
            </a:r>
            <a:r>
              <a:rPr dirty="0"/>
              <a:t> «</a:t>
            </a:r>
            <a:r>
              <a:rPr dirty="0" err="1"/>
              <a:t>réussi</a:t>
            </a:r>
            <a:r>
              <a:rPr dirty="0"/>
              <a:t> </a:t>
            </a:r>
            <a:r>
              <a:rPr dirty="0" err="1"/>
              <a:t>à</a:t>
            </a:r>
            <a:r>
              <a:rPr dirty="0"/>
              <a:t> </a:t>
            </a:r>
            <a:r>
              <a:rPr dirty="0" err="1"/>
              <a:t>animer</a:t>
            </a:r>
            <a:r>
              <a:rPr dirty="0"/>
              <a:t>» un colloque </a:t>
            </a:r>
            <a:endParaRPr lang="fr-CH" dirty="0"/>
          </a:p>
          <a:p>
            <a:pPr algn="l">
              <a:defRPr sz="1800">
                <a:solidFill>
                  <a:srgbClr val="282A2F"/>
                </a:solidFill>
              </a:defRPr>
            </a:pPr>
            <a:r>
              <a:rPr lang="fr-CH" dirty="0"/>
              <a:t>	</a:t>
            </a:r>
            <a:r>
              <a:rPr dirty="0"/>
              <a:t>sur le </a:t>
            </a:r>
            <a:r>
              <a:rPr dirty="0" err="1"/>
              <a:t>chômage</a:t>
            </a:r>
            <a:r>
              <a:rPr dirty="0"/>
              <a:t> des </a:t>
            </a:r>
            <a:r>
              <a:rPr dirty="0" err="1"/>
              <a:t>jeunes</a:t>
            </a:r>
            <a:r>
              <a:rPr dirty="0"/>
              <a:t>, </a:t>
            </a:r>
            <a:r>
              <a:rPr dirty="0" err="1"/>
              <a:t>m’a</a:t>
            </a:r>
            <a:r>
              <a:rPr dirty="0"/>
              <a:t> </a:t>
            </a:r>
            <a:r>
              <a:rPr dirty="0" err="1"/>
              <a:t>permis</a:t>
            </a:r>
            <a:r>
              <a:rPr dirty="0"/>
              <a:t> </a:t>
            </a:r>
            <a:endParaRPr lang="fr-CH" dirty="0"/>
          </a:p>
          <a:p>
            <a:pPr algn="l">
              <a:defRPr sz="1800">
                <a:solidFill>
                  <a:srgbClr val="282A2F"/>
                </a:solidFill>
              </a:defRPr>
            </a:pPr>
            <a:r>
              <a:rPr lang="fr-CH" dirty="0"/>
              <a:t>	</a:t>
            </a:r>
            <a:r>
              <a:rPr dirty="0"/>
              <a:t>de </a:t>
            </a:r>
            <a:r>
              <a:rPr dirty="0" err="1"/>
              <a:t>combattre</a:t>
            </a:r>
            <a:r>
              <a:rPr dirty="0"/>
              <a:t> ma «</a:t>
            </a:r>
            <a:r>
              <a:rPr dirty="0" err="1"/>
              <a:t>timidité</a:t>
            </a:r>
            <a:r>
              <a:rPr dirty="0"/>
              <a:t>». </a:t>
            </a:r>
          </a:p>
          <a:p>
            <a:pPr>
              <a:defRPr sz="1600">
                <a:solidFill>
                  <a:srgbClr val="282A2F"/>
                </a:solidFill>
              </a:defRPr>
            </a:pPr>
            <a:r>
              <a:rPr lang="fr-CH" dirty="0">
                <a:solidFill>
                  <a:srgbClr val="282A2F"/>
                </a:solidFill>
              </a:rPr>
              <a:t>									</a:t>
            </a:r>
            <a:r>
              <a:rPr dirty="0">
                <a:solidFill>
                  <a:schemeClr val="accent5">
                    <a:hueOff val="457874"/>
                    <a:satOff val="-29218"/>
                    <a:lumOff val="-29125"/>
                  </a:schemeClr>
                </a:solidFill>
              </a:rPr>
              <a:t>Alessandro</a:t>
            </a:r>
          </a:p>
        </p:txBody>
      </p:sp>
      <p:pic>
        <p:nvPicPr>
          <p:cNvPr id="253" name="4.1. Foto.jpg" descr="4.1. Foto.jpg"/>
          <p:cNvPicPr>
            <a:picLocks/>
          </p:cNvPicPr>
          <p:nvPr/>
        </p:nvPicPr>
        <p:blipFill>
          <a:blip r:embed="rId2"/>
          <a:stretch>
            <a:fillRect/>
          </a:stretch>
        </p:blipFill>
        <p:spPr>
          <a:xfrm>
            <a:off x="9960960" y="7346016"/>
            <a:ext cx="2197065" cy="2273265"/>
          </a:xfrm>
          <a:prstGeom prst="rect">
            <a:avLst/>
          </a:prstGeom>
        </p:spPr>
      </p:pic>
      <p:pic>
        <p:nvPicPr>
          <p:cNvPr id="254" name="6.1. Elisa sempre da Facebook.jpg" descr="6.1. Elisa sempre da Facebook.jpg"/>
          <p:cNvPicPr>
            <a:picLocks/>
          </p:cNvPicPr>
          <p:nvPr/>
        </p:nvPicPr>
        <p:blipFill>
          <a:blip r:embed="rId3"/>
          <a:stretch>
            <a:fillRect/>
          </a:stretch>
        </p:blipFill>
        <p:spPr>
          <a:xfrm>
            <a:off x="9913088" y="4876800"/>
            <a:ext cx="2292810" cy="2373216"/>
          </a:xfrm>
          <a:prstGeom prst="rect">
            <a:avLst/>
          </a:prstGeom>
        </p:spPr>
      </p:pic>
      <p:sp>
        <p:nvSpPr>
          <p:cNvPr id="255" name="Avoir «organisé une matinée» sur l’avenir du sport tessinois, m’a sensibilisée à la gestion du «risque», puisque «les personnes invitées n’étaient peut-être pas contentes, ou les enseignants insatisfaits».…"/>
          <p:cNvSpPr/>
          <p:nvPr/>
        </p:nvSpPr>
        <p:spPr>
          <a:xfrm>
            <a:off x="904676" y="4801790"/>
            <a:ext cx="8807486" cy="1816383"/>
          </a:xfrm>
          <a:custGeom>
            <a:avLst/>
            <a:gdLst/>
            <a:ahLst/>
            <a:cxnLst>
              <a:cxn ang="0">
                <a:pos x="wd2" y="hd2"/>
              </a:cxn>
              <a:cxn ang="5400000">
                <a:pos x="wd2" y="hd2"/>
              </a:cxn>
              <a:cxn ang="10800000">
                <a:pos x="wd2" y="hd2"/>
              </a:cxn>
              <a:cxn ang="16200000">
                <a:pos x="wd2" y="hd2"/>
              </a:cxn>
            </a:cxnLst>
            <a:rect l="0" t="0" r="r" b="b"/>
            <a:pathLst>
              <a:path w="21600" h="21600" extrusionOk="0">
                <a:moveTo>
                  <a:pt x="1193" y="0"/>
                </a:moveTo>
                <a:cubicBezTo>
                  <a:pt x="534" y="0"/>
                  <a:pt x="0" y="1391"/>
                  <a:pt x="0" y="3109"/>
                </a:cubicBezTo>
                <a:lnTo>
                  <a:pt x="0" y="18491"/>
                </a:lnTo>
                <a:cubicBezTo>
                  <a:pt x="0" y="20209"/>
                  <a:pt x="534" y="21600"/>
                  <a:pt x="1193" y="21600"/>
                </a:cubicBezTo>
                <a:lnTo>
                  <a:pt x="18939" y="21600"/>
                </a:lnTo>
                <a:cubicBezTo>
                  <a:pt x="19598" y="21600"/>
                  <a:pt x="20133" y="20209"/>
                  <a:pt x="20133" y="18491"/>
                </a:cubicBezTo>
                <a:lnTo>
                  <a:pt x="20133" y="7784"/>
                </a:lnTo>
                <a:lnTo>
                  <a:pt x="21600" y="6656"/>
                </a:lnTo>
                <a:lnTo>
                  <a:pt x="20133" y="5526"/>
                </a:lnTo>
                <a:lnTo>
                  <a:pt x="20133" y="3109"/>
                </a:lnTo>
                <a:cubicBezTo>
                  <a:pt x="20133" y="1391"/>
                  <a:pt x="19598" y="0"/>
                  <a:pt x="18939" y="0"/>
                </a:cubicBezTo>
                <a:lnTo>
                  <a:pt x="1193" y="0"/>
                </a:lnTo>
                <a:close/>
              </a:path>
            </a:pathLst>
          </a:custGeom>
          <a:solidFill>
            <a:schemeClr val="accent3">
              <a:satOff val="-7512"/>
              <a:lumOff val="-1479"/>
            </a:schemeClr>
          </a:solidFill>
          <a:ln w="63500">
            <a:solidFill>
              <a:srgbClr val="86848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1800">
                <a:solidFill>
                  <a:srgbClr val="282A2F"/>
                </a:solidFill>
              </a:defRPr>
            </a:pPr>
            <a:endParaRPr lang="fr-CH" dirty="0"/>
          </a:p>
          <a:p>
            <a:pPr>
              <a:defRPr sz="1800">
                <a:solidFill>
                  <a:srgbClr val="282A2F"/>
                </a:solidFill>
              </a:defRPr>
            </a:pPr>
            <a:r>
              <a:rPr lang="fr-CH" dirty="0"/>
              <a:t>Avoir «organisé une matinée» sur l’avenir du</a:t>
            </a:r>
          </a:p>
          <a:p>
            <a:pPr>
              <a:defRPr sz="1800">
                <a:solidFill>
                  <a:srgbClr val="282A2F"/>
                </a:solidFill>
              </a:defRPr>
            </a:pPr>
            <a:r>
              <a:rPr lang="fr-CH" dirty="0"/>
              <a:t>sport tessinois, m’a sensibilisée à la gestion du</a:t>
            </a:r>
          </a:p>
          <a:p>
            <a:pPr>
              <a:defRPr sz="1800">
                <a:solidFill>
                  <a:srgbClr val="282A2F"/>
                </a:solidFill>
              </a:defRPr>
            </a:pPr>
            <a:r>
              <a:rPr lang="fr-CH" dirty="0"/>
              <a:t>«risque», puisque «les personnes invitées n’étaient</a:t>
            </a:r>
          </a:p>
          <a:p>
            <a:pPr>
              <a:defRPr sz="1800">
                <a:solidFill>
                  <a:srgbClr val="282A2F"/>
                </a:solidFill>
              </a:defRPr>
            </a:pPr>
            <a:r>
              <a:rPr lang="fr-CH" dirty="0"/>
              <a:t>peut-être pas contentes, ou les enseignants insatisfaits».</a:t>
            </a:r>
            <a:endParaRPr lang="fr-CH" dirty="0">
              <a:solidFill>
                <a:srgbClr val="FF0000"/>
              </a:solidFill>
            </a:endParaRPr>
          </a:p>
          <a:p>
            <a:pPr>
              <a:defRPr sz="1800">
                <a:solidFill>
                  <a:srgbClr val="282A2F"/>
                </a:solidFill>
              </a:defRPr>
            </a:pPr>
            <a:r>
              <a:rPr lang="fr-CH" dirty="0">
                <a:solidFill>
                  <a:srgbClr val="FF0000"/>
                </a:solidFill>
              </a:rPr>
              <a:t>          										</a:t>
            </a:r>
            <a:r>
              <a:rPr lang="fr-CH" dirty="0">
                <a:solidFill>
                  <a:srgbClr val="C00000"/>
                </a:solidFill>
              </a:rPr>
              <a:t>Elisa</a:t>
            </a:r>
            <a:endParaRPr dirty="0">
              <a:solidFill>
                <a:srgbClr val="C00000"/>
              </a:solidFill>
            </a:endParaRPr>
          </a:p>
          <a:p>
            <a:pPr>
              <a:defRPr sz="500">
                <a:solidFill>
                  <a:srgbClr val="282A2F"/>
                </a:solidFill>
              </a:defRPr>
            </a:pPr>
            <a:endParaRPr dirty="0"/>
          </a:p>
          <a:p>
            <a:pPr algn="r">
              <a:defRPr sz="1600">
                <a:solidFill>
                  <a:srgbClr val="282A2F"/>
                </a:solidFill>
              </a:defRPr>
            </a:pPr>
            <a:endParaRPr dirty="0">
              <a:solidFill>
                <a:schemeClr val="accent5">
                  <a:hueOff val="457874"/>
                  <a:satOff val="-29218"/>
                  <a:lumOff val="-29125"/>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l’intersignification"/>
          <p:cNvSpPr txBox="1"/>
          <p:nvPr/>
        </p:nvSpPr>
        <p:spPr>
          <a:xfrm>
            <a:off x="-58708" y="498418"/>
            <a:ext cx="13468182" cy="90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chemeClr val="accent3"/>
                </a:solidFill>
              </a:defRPr>
            </a:lvl1pPr>
          </a:lstStyle>
          <a:p>
            <a:r>
              <a:t>l’intersignification</a:t>
            </a:r>
          </a:p>
        </p:txBody>
      </p:sp>
      <p:sp>
        <p:nvSpPr>
          <p:cNvPr id="258" name="L’intersignification est une relation de sens entre l’apprentissage requis par l’institution scolaire et la compréhension progressive de la part du sujet de son devenir en tant qu’être humain."/>
          <p:cNvSpPr txBox="1"/>
          <p:nvPr/>
        </p:nvSpPr>
        <p:spPr>
          <a:xfrm>
            <a:off x="733213" y="1845822"/>
            <a:ext cx="10571325" cy="3301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434340">
              <a:defRPr sz="3325">
                <a:solidFill>
                  <a:srgbClr val="FFFFFF"/>
                </a:solidFill>
              </a:defRPr>
            </a:pPr>
            <a:r>
              <a:t>L’intersignification est une </a:t>
            </a:r>
            <a:r>
              <a:rPr>
                <a:solidFill>
                  <a:schemeClr val="accent6"/>
                </a:solidFill>
              </a:rPr>
              <a:t>relation de sens</a:t>
            </a:r>
            <a:r>
              <a:t> entre l’</a:t>
            </a:r>
            <a:r>
              <a:rPr>
                <a:solidFill>
                  <a:schemeClr val="accent2"/>
                </a:solidFill>
              </a:rPr>
              <a:t>apprentissage</a:t>
            </a:r>
            <a:r>
              <a:t> requis par l’institution scolaire et la compréhension progressive de la part du sujet de son </a:t>
            </a:r>
            <a:r>
              <a:rPr>
                <a:solidFill>
                  <a:schemeClr val="accent2"/>
                </a:solidFill>
              </a:rPr>
              <a:t>devenir</a:t>
            </a:r>
            <a:r>
              <a:t> en tant qu’être humain.</a:t>
            </a:r>
          </a:p>
        </p:txBody>
      </p:sp>
      <p:sp>
        <p:nvSpPr>
          <p:cNvPr id="259" name="Bernard Charlot"/>
          <p:cNvSpPr txBox="1"/>
          <p:nvPr/>
        </p:nvSpPr>
        <p:spPr>
          <a:xfrm>
            <a:off x="7063623" y="5166003"/>
            <a:ext cx="5366359"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Bernard Charlot</a:t>
            </a:r>
          </a:p>
        </p:txBody>
      </p:sp>
      <p:sp>
        <p:nvSpPr>
          <p:cNvPr id="260" name="exigences du monde du travail"/>
          <p:cNvSpPr txBox="1"/>
          <p:nvPr/>
        </p:nvSpPr>
        <p:spPr>
          <a:xfrm>
            <a:off x="877509" y="6097266"/>
            <a:ext cx="4721233"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chemeClr val="accent4"/>
                </a:solidFill>
              </a:defRPr>
            </a:lvl1pPr>
          </a:lstStyle>
          <a:p>
            <a:r>
              <a:t>exigences du monde du travail</a:t>
            </a:r>
          </a:p>
        </p:txBody>
      </p:sp>
      <p:sp>
        <p:nvSpPr>
          <p:cNvPr id="261" name="compréhension du devenir individuel"/>
          <p:cNvSpPr txBox="1"/>
          <p:nvPr/>
        </p:nvSpPr>
        <p:spPr>
          <a:xfrm>
            <a:off x="6805031" y="6125845"/>
            <a:ext cx="5591685"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chemeClr val="accent4"/>
                </a:solidFill>
              </a:defRPr>
            </a:lvl1pPr>
          </a:lstStyle>
          <a:p>
            <a:r>
              <a:t>compréhension du devenir individuel</a:t>
            </a:r>
          </a:p>
        </p:txBody>
      </p:sp>
      <p:sp>
        <p:nvSpPr>
          <p:cNvPr id="262" name="compétences et savoirs nécessaires"/>
          <p:cNvSpPr txBox="1"/>
          <p:nvPr/>
        </p:nvSpPr>
        <p:spPr>
          <a:xfrm>
            <a:off x="3003741" y="7807097"/>
            <a:ext cx="6997318"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chemeClr val="accent4"/>
                </a:solidFill>
              </a:defRPr>
            </a:lvl1pPr>
          </a:lstStyle>
          <a:p>
            <a:r>
              <a:t>compétences et savoirs nécessaires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quelques fragments"/>
          <p:cNvSpPr txBox="1"/>
          <p:nvPr/>
        </p:nvSpPr>
        <p:spPr>
          <a:xfrm>
            <a:off x="2619155" y="-80136"/>
            <a:ext cx="12804180"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lvl="1" indent="0">
              <a:defRPr sz="5000">
                <a:solidFill>
                  <a:schemeClr val="accent3"/>
                </a:solidFill>
              </a:defRPr>
            </a:pPr>
            <a:r>
              <a:t>quelques fragments</a:t>
            </a:r>
          </a:p>
        </p:txBody>
      </p:sp>
      <p:sp>
        <p:nvSpPr>
          <p:cNvPr id="265" name="Voir «exiger la perfection» lors d’une épreuve au conservatoire a été «l’une des plus belles expériences de ma vie».…"/>
          <p:cNvSpPr/>
          <p:nvPr/>
        </p:nvSpPr>
        <p:spPr>
          <a:xfrm>
            <a:off x="6790183" y="4021842"/>
            <a:ext cx="6011864" cy="1734381"/>
          </a:xfrm>
          <a:custGeom>
            <a:avLst/>
            <a:gdLst/>
            <a:ahLst/>
            <a:cxnLst>
              <a:cxn ang="0">
                <a:pos x="wd2" y="hd2"/>
              </a:cxn>
              <a:cxn ang="5400000">
                <a:pos x="wd2" y="hd2"/>
              </a:cxn>
              <a:cxn ang="10800000">
                <a:pos x="wd2" y="hd2"/>
              </a:cxn>
              <a:cxn ang="16200000">
                <a:pos x="wd2" y="hd2"/>
              </a:cxn>
            </a:cxnLst>
            <a:rect l="0" t="0" r="r" b="b"/>
            <a:pathLst>
              <a:path w="21600" h="21600" extrusionOk="0">
                <a:moveTo>
                  <a:pt x="4708" y="0"/>
                </a:moveTo>
                <a:lnTo>
                  <a:pt x="4265" y="3517"/>
                </a:lnTo>
                <a:lnTo>
                  <a:pt x="1222" y="3517"/>
                </a:lnTo>
                <a:cubicBezTo>
                  <a:pt x="547" y="3517"/>
                  <a:pt x="0" y="4957"/>
                  <a:pt x="0" y="6731"/>
                </a:cubicBezTo>
                <a:lnTo>
                  <a:pt x="0" y="18386"/>
                </a:lnTo>
                <a:cubicBezTo>
                  <a:pt x="0" y="20161"/>
                  <a:pt x="547" y="21600"/>
                  <a:pt x="1222" y="21600"/>
                </a:cubicBezTo>
                <a:lnTo>
                  <a:pt x="20379" y="21600"/>
                </a:lnTo>
                <a:cubicBezTo>
                  <a:pt x="21054" y="21600"/>
                  <a:pt x="21600" y="20161"/>
                  <a:pt x="21600" y="18386"/>
                </a:cubicBezTo>
                <a:lnTo>
                  <a:pt x="21600" y="6731"/>
                </a:lnTo>
                <a:cubicBezTo>
                  <a:pt x="21600" y="4957"/>
                  <a:pt x="21054" y="3517"/>
                  <a:pt x="20379" y="3517"/>
                </a:cubicBezTo>
                <a:lnTo>
                  <a:pt x="5152" y="3517"/>
                </a:lnTo>
                <a:lnTo>
                  <a:pt x="4708" y="0"/>
                </a:lnTo>
                <a:close/>
              </a:path>
            </a:pathLst>
          </a:custGeom>
          <a:solidFill>
            <a:schemeClr val="accent3">
              <a:satOff val="-7512"/>
              <a:lumOff val="-1479"/>
            </a:schemeClr>
          </a:solidFill>
          <a:ln w="63500">
            <a:solidFill>
              <a:srgbClr val="86848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1800">
                <a:solidFill>
                  <a:srgbClr val="282A2F"/>
                </a:solidFill>
              </a:defRPr>
            </a:pPr>
            <a:endParaRPr lang="fr-CH" dirty="0"/>
          </a:p>
          <a:p>
            <a:pPr>
              <a:defRPr sz="1800">
                <a:solidFill>
                  <a:srgbClr val="282A2F"/>
                </a:solidFill>
              </a:defRPr>
            </a:pPr>
            <a:r>
              <a:rPr dirty="0" err="1"/>
              <a:t>Voir</a:t>
            </a:r>
            <a:r>
              <a:rPr dirty="0"/>
              <a:t> «</a:t>
            </a:r>
            <a:r>
              <a:rPr dirty="0" err="1"/>
              <a:t>exiger</a:t>
            </a:r>
            <a:r>
              <a:rPr dirty="0"/>
              <a:t> la perfection» </a:t>
            </a:r>
            <a:r>
              <a:rPr dirty="0" err="1"/>
              <a:t>lors</a:t>
            </a:r>
            <a:r>
              <a:rPr dirty="0"/>
              <a:t> </a:t>
            </a:r>
            <a:r>
              <a:rPr dirty="0" err="1"/>
              <a:t>d’une</a:t>
            </a:r>
            <a:r>
              <a:rPr dirty="0"/>
              <a:t> </a:t>
            </a:r>
            <a:r>
              <a:rPr dirty="0" err="1"/>
              <a:t>épreuve</a:t>
            </a:r>
            <a:r>
              <a:rPr dirty="0"/>
              <a:t> au conservatoire a </a:t>
            </a:r>
            <a:r>
              <a:rPr dirty="0" err="1"/>
              <a:t>été</a:t>
            </a:r>
            <a:r>
              <a:rPr dirty="0"/>
              <a:t> «</a:t>
            </a:r>
            <a:r>
              <a:rPr dirty="0" err="1"/>
              <a:t>l’une</a:t>
            </a:r>
            <a:r>
              <a:rPr dirty="0"/>
              <a:t> des plus belles </a:t>
            </a:r>
            <a:r>
              <a:rPr dirty="0" err="1"/>
              <a:t>expériences</a:t>
            </a:r>
            <a:r>
              <a:rPr dirty="0"/>
              <a:t> de ma vie».</a:t>
            </a:r>
          </a:p>
          <a:p>
            <a:pPr>
              <a:defRPr sz="500">
                <a:solidFill>
                  <a:srgbClr val="282A2F"/>
                </a:solidFill>
              </a:defRPr>
            </a:pPr>
            <a:endParaRPr dirty="0"/>
          </a:p>
          <a:p>
            <a:pPr algn="r">
              <a:defRPr sz="1600">
                <a:solidFill>
                  <a:srgbClr val="282A2F"/>
                </a:solidFill>
              </a:defRPr>
            </a:pPr>
            <a:r>
              <a:rPr dirty="0">
                <a:solidFill>
                  <a:schemeClr val="accent5">
                    <a:hueOff val="457874"/>
                    <a:satOff val="-29218"/>
                    <a:lumOff val="-29125"/>
                  </a:schemeClr>
                </a:solidFill>
              </a:rPr>
              <a:t>Federica </a:t>
            </a:r>
            <a:r>
              <a:rPr dirty="0">
                <a:solidFill>
                  <a:schemeClr val="accent2">
                    <a:hueOff val="31285"/>
                    <a:satOff val="4020"/>
                    <a:lumOff val="-48481"/>
                  </a:schemeClr>
                </a:solidFill>
              </a:rPr>
              <a:t>– conservatoire</a:t>
            </a:r>
            <a:r>
              <a:rPr dirty="0"/>
              <a:t> </a:t>
            </a:r>
          </a:p>
        </p:txBody>
      </p:sp>
      <p:sp>
        <p:nvSpPr>
          <p:cNvPr id="266" name="«La visite m’a donné la joie pour eux. J’ai pu connaître des musiciens, comme une flûtiste que j’ai ensuite invitée et qui est venue en classe présenter la flûte traversière.»…"/>
          <p:cNvSpPr/>
          <p:nvPr/>
        </p:nvSpPr>
        <p:spPr>
          <a:xfrm>
            <a:off x="6552622" y="6558294"/>
            <a:ext cx="5409529" cy="2797970"/>
          </a:xfrm>
          <a:custGeom>
            <a:avLst/>
            <a:gdLst/>
            <a:ahLst/>
            <a:cxnLst>
              <a:cxn ang="0">
                <a:pos x="wd2" y="hd2"/>
              </a:cxn>
              <a:cxn ang="5400000">
                <a:pos x="wd2" y="hd2"/>
              </a:cxn>
              <a:cxn ang="10800000">
                <a:pos x="wd2" y="hd2"/>
              </a:cxn>
              <a:cxn ang="16200000">
                <a:pos x="wd2" y="hd2"/>
              </a:cxn>
            </a:cxnLst>
            <a:rect l="0" t="0" r="r" b="b"/>
            <a:pathLst>
              <a:path w="21600" h="21600" extrusionOk="0">
                <a:moveTo>
                  <a:pt x="13949" y="0"/>
                </a:moveTo>
                <a:lnTo>
                  <a:pt x="13452" y="2482"/>
                </a:lnTo>
                <a:lnTo>
                  <a:pt x="1369" y="2482"/>
                </a:lnTo>
                <a:cubicBezTo>
                  <a:pt x="613" y="2482"/>
                  <a:pt x="0" y="3658"/>
                  <a:pt x="0" y="5107"/>
                </a:cubicBezTo>
                <a:lnTo>
                  <a:pt x="0" y="18974"/>
                </a:lnTo>
                <a:cubicBezTo>
                  <a:pt x="0" y="20424"/>
                  <a:pt x="613" y="21600"/>
                  <a:pt x="1369" y="21600"/>
                </a:cubicBezTo>
                <a:lnTo>
                  <a:pt x="20232" y="21600"/>
                </a:lnTo>
                <a:cubicBezTo>
                  <a:pt x="20988" y="21600"/>
                  <a:pt x="21600" y="20424"/>
                  <a:pt x="21600" y="18974"/>
                </a:cubicBezTo>
                <a:lnTo>
                  <a:pt x="21600" y="5107"/>
                </a:lnTo>
                <a:cubicBezTo>
                  <a:pt x="21600" y="3658"/>
                  <a:pt x="20988" y="2482"/>
                  <a:pt x="20232" y="2482"/>
                </a:cubicBezTo>
                <a:lnTo>
                  <a:pt x="14446" y="2482"/>
                </a:lnTo>
                <a:lnTo>
                  <a:pt x="13949" y="0"/>
                </a:lnTo>
                <a:close/>
              </a:path>
            </a:pathLst>
          </a:custGeom>
          <a:solidFill>
            <a:schemeClr val="accent2"/>
          </a:solidFill>
          <a:ln w="63500">
            <a:solidFill>
              <a:srgbClr val="86848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1800">
                <a:solidFill>
                  <a:srgbClr val="282A2F"/>
                </a:solidFill>
              </a:defRPr>
            </a:pPr>
            <a:endParaRPr lang="fr-CH" dirty="0"/>
          </a:p>
          <a:p>
            <a:pPr>
              <a:defRPr sz="1800">
                <a:solidFill>
                  <a:srgbClr val="282A2F"/>
                </a:solidFill>
              </a:defRPr>
            </a:pPr>
            <a:r>
              <a:rPr dirty="0"/>
              <a:t>«La </a:t>
            </a:r>
            <a:r>
              <a:rPr dirty="0" err="1"/>
              <a:t>visite</a:t>
            </a:r>
            <a:r>
              <a:rPr dirty="0"/>
              <a:t> </a:t>
            </a:r>
            <a:r>
              <a:rPr dirty="0" err="1"/>
              <a:t>m’a</a:t>
            </a:r>
            <a:r>
              <a:rPr dirty="0"/>
              <a:t> </a:t>
            </a:r>
            <a:r>
              <a:rPr dirty="0" err="1"/>
              <a:t>donné</a:t>
            </a:r>
            <a:r>
              <a:rPr dirty="0"/>
              <a:t> la joie pour </a:t>
            </a:r>
            <a:r>
              <a:rPr dirty="0" err="1"/>
              <a:t>eux</a:t>
            </a:r>
            <a:r>
              <a:rPr dirty="0"/>
              <a:t>. </a:t>
            </a:r>
            <a:r>
              <a:rPr dirty="0" err="1"/>
              <a:t>J’ai</a:t>
            </a:r>
            <a:r>
              <a:rPr dirty="0"/>
              <a:t> </a:t>
            </a:r>
            <a:r>
              <a:rPr dirty="0" err="1"/>
              <a:t>pu</a:t>
            </a:r>
            <a:r>
              <a:rPr dirty="0"/>
              <a:t> </a:t>
            </a:r>
            <a:r>
              <a:rPr dirty="0" err="1"/>
              <a:t>connaître</a:t>
            </a:r>
            <a:r>
              <a:rPr dirty="0"/>
              <a:t> des </a:t>
            </a:r>
            <a:r>
              <a:rPr dirty="0" err="1"/>
              <a:t>musiciens</a:t>
            </a:r>
            <a:r>
              <a:rPr dirty="0"/>
              <a:t>, </a:t>
            </a:r>
            <a:r>
              <a:rPr dirty="0" err="1"/>
              <a:t>comme</a:t>
            </a:r>
            <a:r>
              <a:rPr dirty="0"/>
              <a:t> </a:t>
            </a:r>
            <a:r>
              <a:rPr dirty="0" err="1"/>
              <a:t>une</a:t>
            </a:r>
            <a:r>
              <a:rPr dirty="0"/>
              <a:t> </a:t>
            </a:r>
            <a:r>
              <a:rPr dirty="0" err="1"/>
              <a:t>flûtiste</a:t>
            </a:r>
            <a:r>
              <a:rPr dirty="0"/>
              <a:t> que </a:t>
            </a:r>
            <a:r>
              <a:rPr dirty="0" err="1"/>
              <a:t>j’ai</a:t>
            </a:r>
            <a:r>
              <a:rPr dirty="0"/>
              <a:t> </a:t>
            </a:r>
            <a:r>
              <a:rPr dirty="0" err="1"/>
              <a:t>ensuite</a:t>
            </a:r>
            <a:r>
              <a:rPr dirty="0"/>
              <a:t> </a:t>
            </a:r>
            <a:r>
              <a:rPr dirty="0" err="1"/>
              <a:t>invitée</a:t>
            </a:r>
            <a:r>
              <a:rPr dirty="0"/>
              <a:t> et qui </a:t>
            </a:r>
            <a:r>
              <a:rPr dirty="0" err="1"/>
              <a:t>est</a:t>
            </a:r>
            <a:r>
              <a:rPr dirty="0"/>
              <a:t> venue </a:t>
            </a:r>
            <a:r>
              <a:rPr dirty="0" err="1"/>
              <a:t>en</a:t>
            </a:r>
            <a:r>
              <a:rPr dirty="0"/>
              <a:t> </a:t>
            </a:r>
            <a:r>
              <a:rPr dirty="0" err="1"/>
              <a:t>classe</a:t>
            </a:r>
            <a:r>
              <a:rPr dirty="0"/>
              <a:t> </a:t>
            </a:r>
            <a:r>
              <a:rPr dirty="0" err="1"/>
              <a:t>présenter</a:t>
            </a:r>
            <a:r>
              <a:rPr dirty="0"/>
              <a:t> la </a:t>
            </a:r>
            <a:r>
              <a:rPr dirty="0" err="1"/>
              <a:t>flûte</a:t>
            </a:r>
            <a:r>
              <a:rPr dirty="0"/>
              <a:t> </a:t>
            </a:r>
            <a:r>
              <a:rPr dirty="0" err="1"/>
              <a:t>traversière</a:t>
            </a:r>
            <a:r>
              <a:rPr dirty="0"/>
              <a:t>.»</a:t>
            </a:r>
          </a:p>
          <a:p>
            <a:pPr>
              <a:defRPr sz="1000">
                <a:solidFill>
                  <a:srgbClr val="282A2F"/>
                </a:solidFill>
              </a:defRPr>
            </a:pPr>
            <a:endParaRPr dirty="0"/>
          </a:p>
          <a:p>
            <a:pPr algn="r">
              <a:defRPr sz="1600">
                <a:solidFill>
                  <a:srgbClr val="282A2F"/>
                </a:solidFill>
              </a:defRPr>
            </a:pPr>
            <a:r>
              <a:rPr dirty="0" err="1">
                <a:solidFill>
                  <a:schemeClr val="accent5">
                    <a:hueOff val="457874"/>
                    <a:satOff val="-29218"/>
                    <a:lumOff val="-29125"/>
                  </a:schemeClr>
                </a:solidFill>
              </a:rPr>
              <a:t>Fiorenzo</a:t>
            </a:r>
            <a:r>
              <a:rPr dirty="0">
                <a:solidFill>
                  <a:schemeClr val="accent5">
                    <a:hueOff val="457874"/>
                    <a:satOff val="-29218"/>
                    <a:lumOff val="-29125"/>
                  </a:schemeClr>
                </a:solidFill>
              </a:rPr>
              <a:t> Roncoroni </a:t>
            </a:r>
            <a:r>
              <a:rPr dirty="0">
                <a:solidFill>
                  <a:schemeClr val="accent2">
                    <a:hueOff val="31285"/>
                    <a:satOff val="4020"/>
                    <a:lumOff val="-48481"/>
                  </a:schemeClr>
                </a:solidFill>
              </a:rPr>
              <a:t>– musique</a:t>
            </a:r>
            <a:r>
              <a:rPr dirty="0"/>
              <a:t> </a:t>
            </a:r>
          </a:p>
        </p:txBody>
      </p:sp>
      <p:sp>
        <p:nvSpPr>
          <p:cNvPr id="267" name="Je me suis aperçue de «l’importance des langues» lors de la visite à l’office du tourisme de Locarno.…"/>
          <p:cNvSpPr/>
          <p:nvPr/>
        </p:nvSpPr>
        <p:spPr>
          <a:xfrm>
            <a:off x="674713" y="725385"/>
            <a:ext cx="3950495" cy="2301082"/>
          </a:xfrm>
          <a:custGeom>
            <a:avLst/>
            <a:gdLst/>
            <a:ahLst/>
            <a:cxnLst>
              <a:cxn ang="0">
                <a:pos x="wd2" y="hd2"/>
              </a:cxn>
              <a:cxn ang="5400000">
                <a:pos x="wd2" y="hd2"/>
              </a:cxn>
              <a:cxn ang="10800000">
                <a:pos x="wd2" y="hd2"/>
              </a:cxn>
              <a:cxn ang="16200000">
                <a:pos x="wd2" y="hd2"/>
              </a:cxn>
            </a:cxnLst>
            <a:rect l="0" t="0" r="r" b="b"/>
            <a:pathLst>
              <a:path w="21600" h="21600" extrusionOk="0">
                <a:moveTo>
                  <a:pt x="1764" y="0"/>
                </a:moveTo>
                <a:cubicBezTo>
                  <a:pt x="789" y="0"/>
                  <a:pt x="0" y="1355"/>
                  <a:pt x="0" y="3029"/>
                </a:cubicBezTo>
                <a:lnTo>
                  <a:pt x="0" y="16437"/>
                </a:lnTo>
                <a:cubicBezTo>
                  <a:pt x="0" y="18110"/>
                  <a:pt x="789" y="19469"/>
                  <a:pt x="1764" y="19469"/>
                </a:cubicBezTo>
                <a:lnTo>
                  <a:pt x="9641" y="19469"/>
                </a:lnTo>
                <a:lnTo>
                  <a:pt x="10281" y="21600"/>
                </a:lnTo>
                <a:lnTo>
                  <a:pt x="10922" y="19469"/>
                </a:lnTo>
                <a:lnTo>
                  <a:pt x="19834" y="19469"/>
                </a:lnTo>
                <a:cubicBezTo>
                  <a:pt x="20809" y="19469"/>
                  <a:pt x="21600" y="18110"/>
                  <a:pt x="21600" y="16437"/>
                </a:cubicBezTo>
                <a:lnTo>
                  <a:pt x="21600" y="3029"/>
                </a:lnTo>
                <a:cubicBezTo>
                  <a:pt x="21600" y="1355"/>
                  <a:pt x="20809" y="0"/>
                  <a:pt x="19834" y="0"/>
                </a:cubicBezTo>
                <a:lnTo>
                  <a:pt x="1764" y="0"/>
                </a:lnTo>
                <a:close/>
              </a:path>
            </a:pathLst>
          </a:custGeom>
          <a:solidFill>
            <a:schemeClr val="accent3">
              <a:satOff val="-7512"/>
              <a:lumOff val="-1479"/>
            </a:schemeClr>
          </a:solidFill>
          <a:ln w="63500">
            <a:solidFill>
              <a:srgbClr val="86848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1800">
                <a:solidFill>
                  <a:srgbClr val="282A2F"/>
                </a:solidFill>
              </a:defRPr>
            </a:pPr>
            <a:r>
              <a:t>Je me suis aperçue de «l’importance des langues» lors de la visite à l’office du tourisme de Locarno.</a:t>
            </a:r>
          </a:p>
          <a:p>
            <a:pPr>
              <a:defRPr sz="500">
                <a:solidFill>
                  <a:srgbClr val="282A2F"/>
                </a:solidFill>
              </a:defRPr>
            </a:pPr>
            <a:endParaRPr/>
          </a:p>
          <a:p>
            <a:pPr algn="r">
              <a:defRPr sz="1600">
                <a:solidFill>
                  <a:srgbClr val="282A2F"/>
                </a:solidFill>
              </a:defRPr>
            </a:pPr>
            <a:r>
              <a:rPr>
                <a:solidFill>
                  <a:schemeClr val="accent5">
                    <a:hueOff val="457874"/>
                    <a:satOff val="-29218"/>
                    <a:lumOff val="-29125"/>
                  </a:schemeClr>
                </a:solidFill>
              </a:rPr>
              <a:t>Alice</a:t>
            </a:r>
          </a:p>
        </p:txBody>
      </p:sp>
      <p:sp>
        <p:nvSpPr>
          <p:cNvPr id="268" name="«…lorsqu’ils revenaient, je leur disais qu’ils pouvaient présenter l’expérience vécue aux autres élèves. Il est vrai que je dispose de six heures hebdomadaires.»…"/>
          <p:cNvSpPr/>
          <p:nvPr/>
        </p:nvSpPr>
        <p:spPr>
          <a:xfrm>
            <a:off x="674714" y="3372788"/>
            <a:ext cx="5827686" cy="2721354"/>
          </a:xfrm>
          <a:custGeom>
            <a:avLst/>
            <a:gdLst/>
            <a:ahLst/>
            <a:cxnLst>
              <a:cxn ang="0">
                <a:pos x="wd2" y="hd2"/>
              </a:cxn>
              <a:cxn ang="5400000">
                <a:pos x="wd2" y="hd2"/>
              </a:cxn>
              <a:cxn ang="10800000">
                <a:pos x="wd2" y="hd2"/>
              </a:cxn>
              <a:cxn ang="16200000">
                <a:pos x="wd2" y="hd2"/>
              </a:cxn>
            </a:cxnLst>
            <a:rect l="0" t="0" r="r" b="b"/>
            <a:pathLst>
              <a:path w="21600" h="21600" extrusionOk="0">
                <a:moveTo>
                  <a:pt x="1475" y="0"/>
                </a:moveTo>
                <a:cubicBezTo>
                  <a:pt x="661" y="0"/>
                  <a:pt x="0" y="1061"/>
                  <a:pt x="0" y="2368"/>
                </a:cubicBezTo>
                <a:lnTo>
                  <a:pt x="0" y="14874"/>
                </a:lnTo>
                <a:cubicBezTo>
                  <a:pt x="0" y="16182"/>
                  <a:pt x="661" y="17242"/>
                  <a:pt x="1475" y="17242"/>
                </a:cubicBezTo>
                <a:lnTo>
                  <a:pt x="17233" y="17242"/>
                </a:lnTo>
                <a:lnTo>
                  <a:pt x="17768" y="21600"/>
                </a:lnTo>
                <a:lnTo>
                  <a:pt x="18306" y="17242"/>
                </a:lnTo>
                <a:lnTo>
                  <a:pt x="20125" y="17242"/>
                </a:lnTo>
                <a:cubicBezTo>
                  <a:pt x="20939" y="17242"/>
                  <a:pt x="21600" y="16182"/>
                  <a:pt x="21600" y="14874"/>
                </a:cubicBezTo>
                <a:lnTo>
                  <a:pt x="21600" y="2368"/>
                </a:lnTo>
                <a:cubicBezTo>
                  <a:pt x="21600" y="1061"/>
                  <a:pt x="20939" y="0"/>
                  <a:pt x="20125" y="0"/>
                </a:cubicBezTo>
                <a:lnTo>
                  <a:pt x="1475" y="0"/>
                </a:lnTo>
                <a:close/>
              </a:path>
            </a:pathLst>
          </a:custGeom>
          <a:solidFill>
            <a:schemeClr val="accent2"/>
          </a:solidFill>
          <a:ln w="63500">
            <a:solidFill>
              <a:srgbClr val="86848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a:defRPr sz="1800">
                <a:solidFill>
                  <a:srgbClr val="282A2F"/>
                </a:solidFill>
              </a:defRPr>
            </a:pPr>
            <a:r>
              <a:rPr lang="it-CH" dirty="0"/>
              <a:t>«…lorsqu’ils revenaient, je leur disais qu’ils pouvaient présenter l’expérience vécue aux autres élèves. Il est vrai que je dispose de six heures hebdomadaires.»</a:t>
            </a:r>
          </a:p>
          <a:p>
            <a:pPr>
              <a:defRPr sz="500">
                <a:solidFill>
                  <a:srgbClr val="282A2F"/>
                </a:solidFill>
              </a:defRPr>
            </a:pPr>
            <a:endParaRPr lang="it-CH" dirty="0"/>
          </a:p>
          <a:p>
            <a:pPr algn="r">
              <a:defRPr sz="1600">
                <a:solidFill>
                  <a:srgbClr val="282A2F"/>
                </a:solidFill>
              </a:defRPr>
            </a:pPr>
            <a:r>
              <a:rPr dirty="0" err="1">
                <a:solidFill>
                  <a:schemeClr val="accent5">
                    <a:hueOff val="457874"/>
                    <a:satOff val="-29218"/>
                    <a:lumOff val="-29125"/>
                  </a:schemeClr>
                </a:solidFill>
              </a:rPr>
              <a:t>Tiziana</a:t>
            </a:r>
            <a:r>
              <a:rPr dirty="0">
                <a:solidFill>
                  <a:schemeClr val="accent5">
                    <a:hueOff val="457874"/>
                    <a:satOff val="-29218"/>
                    <a:lumOff val="-29125"/>
                  </a:schemeClr>
                </a:solidFill>
              </a:rPr>
              <a:t> Leonardi </a:t>
            </a:r>
            <a:r>
              <a:rPr dirty="0">
                <a:solidFill>
                  <a:schemeClr val="accent2">
                    <a:hueOff val="31285"/>
                    <a:satOff val="4020"/>
                    <a:lumOff val="-48481"/>
                  </a:schemeClr>
                </a:solidFill>
              </a:rPr>
              <a:t>– </a:t>
            </a:r>
            <a:r>
              <a:rPr dirty="0" err="1">
                <a:solidFill>
                  <a:schemeClr val="accent2">
                    <a:hueOff val="31285"/>
                    <a:satOff val="4020"/>
                    <a:lumOff val="-48481"/>
                  </a:schemeClr>
                </a:solidFill>
              </a:rPr>
              <a:t>italien</a:t>
            </a:r>
            <a:endParaRPr dirty="0">
              <a:solidFill>
                <a:schemeClr val="accent2">
                  <a:hueOff val="31285"/>
                  <a:satOff val="4020"/>
                  <a:lumOff val="-48481"/>
                </a:schemeClr>
              </a:solidFill>
            </a:endParaRPr>
          </a:p>
        </p:txBody>
      </p:sp>
      <p:pic>
        <p:nvPicPr>
          <p:cNvPr id="269" name="6.1. Foto (scuola, 70).jpg" descr="6.1. Foto (scuola, 70).jpg"/>
          <p:cNvPicPr>
            <a:picLocks/>
          </p:cNvPicPr>
          <p:nvPr/>
        </p:nvPicPr>
        <p:blipFill>
          <a:blip r:embed="rId2"/>
          <a:stretch>
            <a:fillRect/>
          </a:stretch>
        </p:blipFill>
        <p:spPr>
          <a:xfrm>
            <a:off x="1745468" y="5869444"/>
            <a:ext cx="2858306" cy="3782086"/>
          </a:xfrm>
          <a:prstGeom prst="rect">
            <a:avLst/>
          </a:prstGeom>
        </p:spPr>
      </p:pic>
      <p:pic>
        <p:nvPicPr>
          <p:cNvPr id="270" name="16.1. Foto (scuola, 78).jpg" descr="16.1. Foto (scuola, 78).jpg"/>
          <p:cNvPicPr>
            <a:picLocks/>
          </p:cNvPicPr>
          <p:nvPr/>
        </p:nvPicPr>
        <p:blipFill>
          <a:blip r:embed="rId3"/>
          <a:stretch>
            <a:fillRect/>
          </a:stretch>
        </p:blipFill>
        <p:spPr>
          <a:xfrm>
            <a:off x="8622628" y="1495763"/>
            <a:ext cx="3898779" cy="27213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un renouvellement de la bonne forme scolaire"/>
          <p:cNvSpPr txBox="1">
            <a:spLocks noGrp="1"/>
          </p:cNvSpPr>
          <p:nvPr>
            <p:ph type="subTitle" sz="quarter" idx="1"/>
          </p:nvPr>
        </p:nvSpPr>
        <p:spPr>
          <a:xfrm>
            <a:off x="551901" y="531351"/>
            <a:ext cx="8686553" cy="1972073"/>
          </a:xfrm>
          <a:prstGeom prst="rect">
            <a:avLst/>
          </a:prstGeom>
        </p:spPr>
        <p:txBody>
          <a:bodyPr/>
          <a:lstStyle>
            <a:lvl1pPr defTabSz="438911">
              <a:defRPr sz="4800">
                <a:solidFill>
                  <a:schemeClr val="accent6"/>
                </a:solidFill>
              </a:defRPr>
            </a:lvl1pPr>
          </a:lstStyle>
          <a:p>
            <a:r>
              <a:t>un renouvellement de la bonne forme scolaire</a:t>
            </a:r>
          </a:p>
        </p:txBody>
      </p:sp>
      <p:sp>
        <p:nvSpPr>
          <p:cNvPr id="273" name="• mobilisation de la subjectivité des élèves"/>
          <p:cNvSpPr txBox="1"/>
          <p:nvPr/>
        </p:nvSpPr>
        <p:spPr>
          <a:xfrm>
            <a:off x="335679" y="2814112"/>
            <a:ext cx="11521285"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mobilisation de la subjectivité des élèves</a:t>
            </a:r>
          </a:p>
        </p:txBody>
      </p:sp>
      <p:sp>
        <p:nvSpPr>
          <p:cNvPr id="274" name="• repenser l’organisation spatio-temporelle"/>
          <p:cNvSpPr txBox="1"/>
          <p:nvPr/>
        </p:nvSpPr>
        <p:spPr>
          <a:xfrm>
            <a:off x="288449" y="5168645"/>
            <a:ext cx="11615745"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repenser l’organisation spatio-temporelle</a:t>
            </a:r>
          </a:p>
        </p:txBody>
      </p:sp>
      <p:pic>
        <p:nvPicPr>
          <p:cNvPr id="275" name="S5300030.jpg" descr="S5300030.jpg"/>
          <p:cNvPicPr>
            <a:picLocks/>
          </p:cNvPicPr>
          <p:nvPr/>
        </p:nvPicPr>
        <p:blipFill>
          <a:blip r:embed="rId2"/>
          <a:stretch>
            <a:fillRect/>
          </a:stretch>
        </p:blipFill>
        <p:spPr>
          <a:xfrm>
            <a:off x="9535314" y="334367"/>
            <a:ext cx="3044654" cy="2366040"/>
          </a:xfrm>
          <a:prstGeom prst="rect">
            <a:avLst/>
          </a:prstGeom>
        </p:spPr>
      </p:pic>
      <p:sp>
        <p:nvSpPr>
          <p:cNvPr id="276" name="dialogue et débat"/>
          <p:cNvSpPr txBox="1"/>
          <p:nvPr/>
        </p:nvSpPr>
        <p:spPr>
          <a:xfrm>
            <a:off x="2001471" y="3501797"/>
            <a:ext cx="4936578"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defRPr>
            </a:lvl1pPr>
          </a:lstStyle>
          <a:p>
            <a:r>
              <a:t>dialogue et débat</a:t>
            </a:r>
          </a:p>
        </p:txBody>
      </p:sp>
      <p:sp>
        <p:nvSpPr>
          <p:cNvPr id="277" name="recherches autonomes"/>
          <p:cNvSpPr txBox="1"/>
          <p:nvPr/>
        </p:nvSpPr>
        <p:spPr>
          <a:xfrm>
            <a:off x="3876893" y="4110654"/>
            <a:ext cx="6244434"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defRPr>
            </a:lvl1pPr>
          </a:lstStyle>
          <a:p>
            <a:r>
              <a:t>recherches autonomes</a:t>
            </a:r>
          </a:p>
        </p:txBody>
      </p:sp>
      <p:sp>
        <p:nvSpPr>
          <p:cNvPr id="278" name="espaces et durées plurielles"/>
          <p:cNvSpPr txBox="1"/>
          <p:nvPr/>
        </p:nvSpPr>
        <p:spPr>
          <a:xfrm>
            <a:off x="1856749" y="5796956"/>
            <a:ext cx="7960661"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defRPr>
            </a:lvl1pPr>
          </a:lstStyle>
          <a:p>
            <a:r>
              <a:t>espaces et durées plurielles</a:t>
            </a:r>
          </a:p>
        </p:txBody>
      </p:sp>
      <p:sp>
        <p:nvSpPr>
          <p:cNvPr id="279" name="• profiter de la puissance de l’image"/>
          <p:cNvSpPr txBox="1"/>
          <p:nvPr/>
        </p:nvSpPr>
        <p:spPr>
          <a:xfrm>
            <a:off x="-483323" y="7014177"/>
            <a:ext cx="11615745"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profiter de la puissance de l’image</a:t>
            </a:r>
          </a:p>
        </p:txBody>
      </p:sp>
      <p:sp>
        <p:nvSpPr>
          <p:cNvPr id="280" name="vision de longs-métrages"/>
          <p:cNvSpPr txBox="1"/>
          <p:nvPr/>
        </p:nvSpPr>
        <p:spPr>
          <a:xfrm>
            <a:off x="1710378" y="7645917"/>
            <a:ext cx="7960662"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defRPr>
            </a:lvl1pPr>
          </a:lstStyle>
          <a:p>
            <a:r>
              <a:t>vision de longs-métrages</a:t>
            </a:r>
          </a:p>
        </p:txBody>
      </p:sp>
      <p:sp>
        <p:nvSpPr>
          <p:cNvPr id="281" name="réalisation de courts-métrages"/>
          <p:cNvSpPr txBox="1"/>
          <p:nvPr/>
        </p:nvSpPr>
        <p:spPr>
          <a:xfrm>
            <a:off x="3513986" y="8405689"/>
            <a:ext cx="8912983"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defRPr>
            </a:lvl1pPr>
          </a:lstStyle>
          <a:p>
            <a:r>
              <a:t>réalisation de courts-métrages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4. Le jeu triangulaire entre acteurs sociaux"/>
          <p:cNvSpPr txBox="1"/>
          <p:nvPr/>
        </p:nvSpPr>
        <p:spPr>
          <a:xfrm>
            <a:off x="540081" y="637059"/>
            <a:ext cx="11005425" cy="2198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500">
                <a:solidFill>
                  <a:schemeClr val="accent3"/>
                </a:solidFill>
              </a:defRPr>
            </a:lvl1pPr>
          </a:lstStyle>
          <a:p>
            <a:r>
              <a:t>4. Le jeu triangulaire entre acteurs sociaux</a:t>
            </a:r>
          </a:p>
        </p:txBody>
      </p:sp>
      <p:grpSp>
        <p:nvGrpSpPr>
          <p:cNvPr id="286" name="Schermata 2019-05-30 alle 17.41.03.png"/>
          <p:cNvGrpSpPr/>
          <p:nvPr/>
        </p:nvGrpSpPr>
        <p:grpSpPr>
          <a:xfrm>
            <a:off x="2330450" y="3028053"/>
            <a:ext cx="8343900" cy="5715001"/>
            <a:chOff x="0" y="0"/>
            <a:chExt cx="8343900" cy="5715000"/>
          </a:xfrm>
        </p:grpSpPr>
        <p:pic>
          <p:nvPicPr>
            <p:cNvPr id="285" name="Schermata 2019-05-30 alle 17.41.03.png" descr="Schermata 2019-05-30 alle 17.41.03.png"/>
            <p:cNvPicPr>
              <a:picLocks noChangeAspect="1"/>
            </p:cNvPicPr>
            <p:nvPr/>
          </p:nvPicPr>
          <p:blipFill>
            <a:blip r:embed="rId2"/>
            <a:stretch>
              <a:fillRect/>
            </a:stretch>
          </p:blipFill>
          <p:spPr>
            <a:xfrm>
              <a:off x="215900" y="139700"/>
              <a:ext cx="7912100" cy="5156200"/>
            </a:xfrm>
            <a:prstGeom prst="rect">
              <a:avLst/>
            </a:prstGeom>
            <a:ln>
              <a:noFill/>
            </a:ln>
            <a:effectLst/>
          </p:spPr>
        </p:pic>
        <p:pic>
          <p:nvPicPr>
            <p:cNvPr id="284" name="Schermata 2019-05-30 alle 17.41.03.png" descr="Schermata 2019-05-30 alle 17.41.03.png"/>
            <p:cNvPicPr>
              <a:picLocks/>
            </p:cNvPicPr>
            <p:nvPr/>
          </p:nvPicPr>
          <p:blipFill>
            <a:blip r:embed="rId3"/>
            <a:stretch>
              <a:fillRect/>
            </a:stretch>
          </p:blipFill>
          <p:spPr>
            <a:xfrm>
              <a:off x="0" y="0"/>
              <a:ext cx="8343900" cy="5715000"/>
            </a:xfrm>
            <a:prstGeom prst="rect">
              <a:avLst/>
            </a:prstGeom>
            <a:effectLst/>
          </p:spPr>
        </p:pic>
      </p:grpSp>
      <p:sp>
        <p:nvSpPr>
          <p:cNvPr id="287" name="Le réseau des relations de pouvoir"/>
          <p:cNvSpPr txBox="1"/>
          <p:nvPr/>
        </p:nvSpPr>
        <p:spPr>
          <a:xfrm>
            <a:off x="1970780" y="8564159"/>
            <a:ext cx="9063240"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Le réseau des relations de pouvoir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une comparaison des acteurs"/>
          <p:cNvSpPr txBox="1"/>
          <p:nvPr/>
        </p:nvSpPr>
        <p:spPr>
          <a:xfrm>
            <a:off x="124717" y="323393"/>
            <a:ext cx="13004801"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5000">
                <a:solidFill>
                  <a:schemeClr val="accent3"/>
                </a:solidFill>
              </a:defRPr>
            </a:lvl1pPr>
          </a:lstStyle>
          <a:p>
            <a:r>
              <a:t>une comparaison des acteurs</a:t>
            </a:r>
          </a:p>
        </p:txBody>
      </p:sp>
      <p:sp>
        <p:nvSpPr>
          <p:cNvPr id="290" name="chef…"/>
          <p:cNvSpPr txBox="1"/>
          <p:nvPr/>
        </p:nvSpPr>
        <p:spPr>
          <a:xfrm>
            <a:off x="2504033" y="3735475"/>
            <a:ext cx="3618310"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solidFill>
                  <a:srgbClr val="FFFFFF"/>
                </a:solidFill>
              </a:defRPr>
            </a:pPr>
            <a:r>
              <a:t>chef </a:t>
            </a:r>
          </a:p>
          <a:p>
            <a:pPr>
              <a:defRPr sz="3000">
                <a:solidFill>
                  <a:srgbClr val="FFFFFF"/>
                </a:solidFill>
              </a:defRPr>
            </a:pPr>
            <a:r>
              <a:t>d’établissement</a:t>
            </a:r>
          </a:p>
        </p:txBody>
      </p:sp>
      <p:sp>
        <p:nvSpPr>
          <p:cNvPr id="291" name="modernisation…"/>
          <p:cNvSpPr txBox="1"/>
          <p:nvPr/>
        </p:nvSpPr>
        <p:spPr>
          <a:xfrm>
            <a:off x="2072109" y="7802515"/>
            <a:ext cx="4659958" cy="1414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solidFill>
                  <a:srgbClr val="FFFFFF"/>
                </a:solidFill>
              </a:defRPr>
            </a:pPr>
            <a:r>
              <a:t>modernisation</a:t>
            </a:r>
          </a:p>
          <a:p>
            <a:pPr>
              <a:defRPr sz="3000">
                <a:solidFill>
                  <a:srgbClr val="FFFFFF"/>
                </a:solidFill>
              </a:defRPr>
            </a:pPr>
            <a:r>
              <a:t>partagée</a:t>
            </a:r>
          </a:p>
        </p:txBody>
      </p:sp>
      <p:sp>
        <p:nvSpPr>
          <p:cNvPr id="292" name="innovation…"/>
          <p:cNvSpPr txBox="1"/>
          <p:nvPr/>
        </p:nvSpPr>
        <p:spPr>
          <a:xfrm>
            <a:off x="2041128" y="5649071"/>
            <a:ext cx="4544120" cy="1720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solidFill>
                  <a:srgbClr val="FFFFFF"/>
                </a:solidFill>
              </a:defRPr>
            </a:pPr>
            <a:r>
              <a:t>innovation</a:t>
            </a:r>
          </a:p>
          <a:p>
            <a:pPr>
              <a:defRPr sz="3000">
                <a:solidFill>
                  <a:srgbClr val="FFFFFF"/>
                </a:solidFill>
              </a:defRPr>
            </a:pPr>
            <a:r>
              <a:t>hétéronome</a:t>
            </a:r>
          </a:p>
        </p:txBody>
      </p:sp>
      <p:sp>
        <p:nvSpPr>
          <p:cNvPr id="293" name="promoteur"/>
          <p:cNvSpPr txBox="1"/>
          <p:nvPr/>
        </p:nvSpPr>
        <p:spPr>
          <a:xfrm rot="21342341">
            <a:off x="2287783" y="2077203"/>
            <a:ext cx="4228609" cy="801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4000">
                <a:solidFill>
                  <a:schemeClr val="accent5"/>
                </a:solidFill>
              </a:defRPr>
            </a:lvl1pPr>
          </a:lstStyle>
          <a:p>
            <a:r>
              <a:t>promoteur</a:t>
            </a:r>
          </a:p>
        </p:txBody>
      </p:sp>
      <p:sp>
        <p:nvSpPr>
          <p:cNvPr id="294" name="proactif"/>
          <p:cNvSpPr txBox="1"/>
          <p:nvPr/>
        </p:nvSpPr>
        <p:spPr>
          <a:xfrm rot="21342341">
            <a:off x="5997423" y="2119095"/>
            <a:ext cx="4228610" cy="801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4000">
                <a:solidFill>
                  <a:schemeClr val="accent5"/>
                </a:solidFill>
              </a:defRPr>
            </a:lvl1pPr>
          </a:lstStyle>
          <a:p>
            <a:r>
              <a:t>proactif</a:t>
            </a:r>
          </a:p>
        </p:txBody>
      </p:sp>
      <p:sp>
        <p:nvSpPr>
          <p:cNvPr id="295" name="critique"/>
          <p:cNvSpPr txBox="1"/>
          <p:nvPr/>
        </p:nvSpPr>
        <p:spPr>
          <a:xfrm rot="21342341">
            <a:off x="9337523" y="2284191"/>
            <a:ext cx="4228610" cy="801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4000">
                <a:solidFill>
                  <a:schemeClr val="accent5"/>
                </a:solidFill>
              </a:defRPr>
            </a:lvl1pPr>
          </a:lstStyle>
          <a:p>
            <a:r>
              <a:t>critique</a:t>
            </a:r>
          </a:p>
        </p:txBody>
      </p:sp>
      <p:sp>
        <p:nvSpPr>
          <p:cNvPr id="296" name="qui"/>
          <p:cNvSpPr txBox="1"/>
          <p:nvPr/>
        </p:nvSpPr>
        <p:spPr>
          <a:xfrm rot="21342341">
            <a:off x="-791606" y="3243903"/>
            <a:ext cx="4668999" cy="1467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3000">
                <a:solidFill>
                  <a:schemeClr val="accent4"/>
                </a:solidFill>
              </a:defRPr>
            </a:lvl1pPr>
          </a:lstStyle>
          <a:p>
            <a:r>
              <a:t>qui</a:t>
            </a:r>
          </a:p>
        </p:txBody>
      </p:sp>
      <p:sp>
        <p:nvSpPr>
          <p:cNvPr id="297" name="comment"/>
          <p:cNvSpPr txBox="1"/>
          <p:nvPr/>
        </p:nvSpPr>
        <p:spPr>
          <a:xfrm rot="21342341">
            <a:off x="-893262" y="5325100"/>
            <a:ext cx="4658099" cy="1465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3000">
                <a:solidFill>
                  <a:schemeClr val="accent4"/>
                </a:solidFill>
              </a:defRPr>
            </a:lvl1pPr>
          </a:lstStyle>
          <a:p>
            <a:r>
              <a:t>comment</a:t>
            </a:r>
          </a:p>
        </p:txBody>
      </p:sp>
      <p:sp>
        <p:nvSpPr>
          <p:cNvPr id="298" name="vers où"/>
          <p:cNvSpPr txBox="1"/>
          <p:nvPr/>
        </p:nvSpPr>
        <p:spPr>
          <a:xfrm rot="21342341">
            <a:off x="-1422580" y="7645475"/>
            <a:ext cx="5411934" cy="1387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3000">
                <a:solidFill>
                  <a:schemeClr val="accent4"/>
                </a:solidFill>
              </a:defRPr>
            </a:lvl1pPr>
          </a:lstStyle>
          <a:p>
            <a:r>
              <a:t>vers où</a:t>
            </a:r>
          </a:p>
        </p:txBody>
      </p:sp>
      <p:sp>
        <p:nvSpPr>
          <p:cNvPr id="299" name="enseignants…"/>
          <p:cNvSpPr txBox="1"/>
          <p:nvPr/>
        </p:nvSpPr>
        <p:spPr>
          <a:xfrm>
            <a:off x="5781749" y="3742534"/>
            <a:ext cx="4659958" cy="2132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pPr>
            <a:r>
              <a:t>enseignants </a:t>
            </a:r>
          </a:p>
          <a:p>
            <a:pPr>
              <a:defRPr sz="3000"/>
            </a:pPr>
            <a:r>
              <a:t>animateurs</a:t>
            </a:r>
          </a:p>
        </p:txBody>
      </p:sp>
      <p:sp>
        <p:nvSpPr>
          <p:cNvPr id="300" name="construction…"/>
          <p:cNvSpPr txBox="1"/>
          <p:nvPr/>
        </p:nvSpPr>
        <p:spPr>
          <a:xfrm>
            <a:off x="5653509" y="7840615"/>
            <a:ext cx="4659958" cy="1414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pPr>
            <a:r>
              <a:t>construction </a:t>
            </a:r>
          </a:p>
          <a:p>
            <a:pPr>
              <a:defRPr sz="3000"/>
            </a:pPr>
            <a:r>
              <a:t>identitaire</a:t>
            </a:r>
          </a:p>
        </p:txBody>
      </p:sp>
      <p:sp>
        <p:nvSpPr>
          <p:cNvPr id="301" name="leader…"/>
          <p:cNvSpPr txBox="1"/>
          <p:nvPr/>
        </p:nvSpPr>
        <p:spPr>
          <a:xfrm>
            <a:off x="9165753" y="3755802"/>
            <a:ext cx="4368950" cy="1414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solidFill>
                  <a:srgbClr val="FFFFFF"/>
                </a:solidFill>
              </a:defRPr>
            </a:pPr>
            <a:r>
              <a:t>leader</a:t>
            </a:r>
          </a:p>
          <a:p>
            <a:pPr>
              <a:defRPr sz="3000">
                <a:solidFill>
                  <a:srgbClr val="FFFFFF"/>
                </a:solidFill>
              </a:defRPr>
            </a:pPr>
            <a:r>
              <a:t>populaire</a:t>
            </a:r>
          </a:p>
        </p:txBody>
      </p:sp>
      <p:sp>
        <p:nvSpPr>
          <p:cNvPr id="302" name="ralentissement…"/>
          <p:cNvSpPr txBox="1"/>
          <p:nvPr/>
        </p:nvSpPr>
        <p:spPr>
          <a:xfrm>
            <a:off x="9020249" y="5687988"/>
            <a:ext cx="4659958" cy="1414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solidFill>
                  <a:srgbClr val="FFFFFF"/>
                </a:solidFill>
              </a:defRPr>
            </a:pPr>
            <a:r>
              <a:t>ralentissement</a:t>
            </a:r>
          </a:p>
          <a:p>
            <a:pPr>
              <a:defRPr sz="3000">
                <a:solidFill>
                  <a:srgbClr val="FFFFFF"/>
                </a:solidFill>
              </a:defRPr>
            </a:pPr>
            <a:r>
              <a:t>réflexif</a:t>
            </a:r>
          </a:p>
        </p:txBody>
      </p:sp>
      <p:sp>
        <p:nvSpPr>
          <p:cNvPr id="303" name="innovation…"/>
          <p:cNvSpPr txBox="1"/>
          <p:nvPr/>
        </p:nvSpPr>
        <p:spPr>
          <a:xfrm>
            <a:off x="5653509" y="5687988"/>
            <a:ext cx="4659958" cy="1414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pPr>
            <a:r>
              <a:t>innovation</a:t>
            </a:r>
          </a:p>
          <a:p>
            <a:pPr>
              <a:defRPr sz="3000"/>
            </a:pPr>
            <a:r>
              <a:t>autonome</a:t>
            </a:r>
          </a:p>
        </p:txBody>
      </p:sp>
      <p:sp>
        <p:nvSpPr>
          <p:cNvPr id="304" name="intérêt…"/>
          <p:cNvSpPr txBox="1"/>
          <p:nvPr/>
        </p:nvSpPr>
        <p:spPr>
          <a:xfrm>
            <a:off x="8918649" y="7802515"/>
            <a:ext cx="4659958" cy="1414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sz="3000">
                <a:solidFill>
                  <a:srgbClr val="FFFFFF"/>
                </a:solidFill>
              </a:defRPr>
            </a:pPr>
            <a:r>
              <a:t>intérêt</a:t>
            </a:r>
          </a:p>
          <a:p>
            <a:pPr>
              <a:defRPr sz="3000">
                <a:solidFill>
                  <a:srgbClr val="FFFFFF"/>
                </a:solidFill>
              </a:defRPr>
            </a:pPr>
            <a:r>
              <a:t>commun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5. Curriculum caché…"/>
          <p:cNvSpPr txBox="1"/>
          <p:nvPr/>
        </p:nvSpPr>
        <p:spPr>
          <a:xfrm>
            <a:off x="899354" y="424157"/>
            <a:ext cx="11005425" cy="2198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500">
                <a:solidFill>
                  <a:schemeClr val="accent3"/>
                </a:solidFill>
              </a:defRPr>
            </a:pPr>
            <a:r>
              <a:t>5. </a:t>
            </a:r>
            <a:r>
              <a:rPr>
                <a:solidFill>
                  <a:schemeClr val="accent6"/>
                </a:solidFill>
              </a:rPr>
              <a:t>Curriculum caché</a:t>
            </a:r>
            <a:r>
              <a:t> </a:t>
            </a:r>
          </a:p>
          <a:p>
            <a:pPr>
              <a:defRPr sz="6500">
                <a:solidFill>
                  <a:schemeClr val="accent3"/>
                </a:solidFill>
              </a:defRPr>
            </a:pPr>
            <a:r>
              <a:t>et école équitable</a:t>
            </a:r>
          </a:p>
        </p:txBody>
      </p:sp>
      <p:sp>
        <p:nvSpPr>
          <p:cNvPr id="307" name="Flavio Sartori"/>
          <p:cNvSpPr txBox="1"/>
          <p:nvPr/>
        </p:nvSpPr>
        <p:spPr>
          <a:xfrm>
            <a:off x="7521792" y="2829398"/>
            <a:ext cx="6065848"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Flavio Sartori</a:t>
            </a:r>
          </a:p>
        </p:txBody>
      </p:sp>
      <p:sp>
        <p:nvSpPr>
          <p:cNvPr id="308" name="• évolution des visites aux entreprises"/>
          <p:cNvSpPr txBox="1"/>
          <p:nvPr/>
        </p:nvSpPr>
        <p:spPr>
          <a:xfrm>
            <a:off x="482050" y="2979841"/>
            <a:ext cx="6569100"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évolution des visites aux entreprises</a:t>
            </a:r>
          </a:p>
        </p:txBody>
      </p:sp>
      <p:pic>
        <p:nvPicPr>
          <p:cNvPr id="309" name="5.1. Foto (scuola, 69) .jpg" descr="5.1. Foto (scuola, 69) .jpg"/>
          <p:cNvPicPr>
            <a:picLocks/>
          </p:cNvPicPr>
          <p:nvPr/>
        </p:nvPicPr>
        <p:blipFill>
          <a:blip r:embed="rId2"/>
          <a:stretch>
            <a:fillRect/>
          </a:stretch>
        </p:blipFill>
        <p:spPr>
          <a:xfrm>
            <a:off x="9034139" y="3531456"/>
            <a:ext cx="3041155" cy="3117355"/>
          </a:xfrm>
          <a:prstGeom prst="rect">
            <a:avLst/>
          </a:prstGeom>
        </p:spPr>
      </p:pic>
      <p:sp>
        <p:nvSpPr>
          <p:cNvPr id="310" name="• entre les débuts (2003/4) et la maturation (2008/9)"/>
          <p:cNvSpPr txBox="1"/>
          <p:nvPr/>
        </p:nvSpPr>
        <p:spPr>
          <a:xfrm>
            <a:off x="761182" y="4778577"/>
            <a:ext cx="7162361"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entre les débuts (2003/4) et la maturation (2008/9)</a:t>
            </a:r>
          </a:p>
        </p:txBody>
      </p:sp>
      <p:sp>
        <p:nvSpPr>
          <p:cNvPr id="311" name="«…j’avais la sensation que certains élèves s’inscrivaient simplement pour s’éloigner de l’école. Ces visites amenaient à perdre la continuité de l’enseignement.»"/>
          <p:cNvSpPr txBox="1"/>
          <p:nvPr/>
        </p:nvSpPr>
        <p:spPr>
          <a:xfrm>
            <a:off x="747466" y="6695519"/>
            <a:ext cx="11309202" cy="2901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«…j’avais la sensation que certains élèves s’inscrivaient simplement pour s’</a:t>
            </a:r>
            <a:r>
              <a:rPr>
                <a:solidFill>
                  <a:schemeClr val="accent2"/>
                </a:solidFill>
              </a:rPr>
              <a:t>éloigner de l’école</a:t>
            </a:r>
            <a:r>
              <a:t>. Ces visites amenaient à </a:t>
            </a:r>
            <a:r>
              <a:rPr>
                <a:solidFill>
                  <a:schemeClr val="accent2"/>
                </a:solidFill>
              </a:rPr>
              <a:t>perdre la continuité de l’enseignement</a:t>
            </a:r>
            <a:r>
              <a: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John Rawls"/>
          <p:cNvSpPr txBox="1"/>
          <p:nvPr/>
        </p:nvSpPr>
        <p:spPr>
          <a:xfrm>
            <a:off x="7907678" y="8798618"/>
            <a:ext cx="6065848"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John Rawls</a:t>
            </a:r>
          </a:p>
        </p:txBody>
      </p:sp>
      <p:sp>
        <p:nvSpPr>
          <p:cNvPr id="314" name="équilibre entre égalité et liberté…"/>
          <p:cNvSpPr txBox="1"/>
          <p:nvPr/>
        </p:nvSpPr>
        <p:spPr>
          <a:xfrm>
            <a:off x="2671405" y="7252564"/>
            <a:ext cx="9375132" cy="1954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defRPr>
                <a:solidFill>
                  <a:srgbClr val="FFFFFF"/>
                </a:solidFill>
              </a:defRPr>
            </a:pPr>
            <a:r>
              <a:t>équilibre entre égalité et liberté </a:t>
            </a:r>
          </a:p>
          <a:p>
            <a:pPr>
              <a:defRPr>
                <a:solidFill>
                  <a:srgbClr val="FFFFFF"/>
                </a:solidFill>
              </a:defRPr>
            </a:pPr>
            <a:r>
              <a:t>dans une «fragile équité»</a:t>
            </a:r>
          </a:p>
        </p:txBody>
      </p:sp>
      <p:sp>
        <p:nvSpPr>
          <p:cNvPr id="315" name="dynamique de négociation entre acteurs sociaux"/>
          <p:cNvSpPr txBox="1"/>
          <p:nvPr/>
        </p:nvSpPr>
        <p:spPr>
          <a:xfrm>
            <a:off x="721565" y="2041845"/>
            <a:ext cx="8739823"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55625" indent="-555625">
              <a:buSzPct val="100000"/>
              <a:buChar char="•"/>
            </a:lvl1pPr>
          </a:lstStyle>
          <a:p>
            <a:r>
              <a:t>dynamique de négociation entre acteurs sociaux </a:t>
            </a:r>
          </a:p>
        </p:txBody>
      </p:sp>
      <p:sp>
        <p:nvSpPr>
          <p:cNvPr id="316" name="un aboutissement à questionner"/>
          <p:cNvSpPr txBox="1"/>
          <p:nvPr/>
        </p:nvSpPr>
        <p:spPr>
          <a:xfrm>
            <a:off x="-1" y="376618"/>
            <a:ext cx="13004801"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defRPr sz="5000">
                <a:solidFill>
                  <a:schemeClr val="accent3"/>
                </a:solidFill>
              </a:defRPr>
            </a:lvl1pPr>
          </a:lstStyle>
          <a:p>
            <a:r>
              <a:t>un aboutissement à questionner</a:t>
            </a:r>
          </a:p>
        </p:txBody>
      </p:sp>
      <p:sp>
        <p:nvSpPr>
          <p:cNvPr id="317" name="• dégage un processus social d’entente"/>
          <p:cNvSpPr txBox="1"/>
          <p:nvPr/>
        </p:nvSpPr>
        <p:spPr>
          <a:xfrm>
            <a:off x="3365295" y="3647486"/>
            <a:ext cx="7055903"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dégage un processus social d’entente</a:t>
            </a:r>
          </a:p>
        </p:txBody>
      </p:sp>
      <p:sp>
        <p:nvSpPr>
          <p:cNvPr id="318" name="• amenant à une désidérabilité générale satisfaisante des activités"/>
          <p:cNvSpPr txBox="1"/>
          <p:nvPr/>
        </p:nvSpPr>
        <p:spPr>
          <a:xfrm>
            <a:off x="1384921" y="5253128"/>
            <a:ext cx="9649475" cy="1441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 amenant à une désidérabilité générale satisfaisante des activités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1. L’origine du dispositif"/>
          <p:cNvSpPr txBox="1">
            <a:spLocks noGrp="1"/>
          </p:cNvSpPr>
          <p:nvPr>
            <p:ph type="ctrTitle"/>
          </p:nvPr>
        </p:nvSpPr>
        <p:spPr>
          <a:xfrm>
            <a:off x="122708" y="215998"/>
            <a:ext cx="12759384" cy="1266479"/>
          </a:xfrm>
          <a:prstGeom prst="rect">
            <a:avLst/>
          </a:prstGeom>
        </p:spPr>
        <p:txBody>
          <a:bodyPr/>
          <a:lstStyle>
            <a:lvl1pPr>
              <a:defRPr sz="6500">
                <a:solidFill>
                  <a:schemeClr val="accent3"/>
                </a:solidFill>
              </a:defRPr>
            </a:lvl1pPr>
          </a:lstStyle>
          <a:p>
            <a:r>
              <a:t>1. L’origine du dispositif</a:t>
            </a:r>
          </a:p>
        </p:txBody>
      </p:sp>
      <p:pic>
        <p:nvPicPr>
          <p:cNvPr id="132" name="Immagine" descr="Immagine"/>
          <p:cNvPicPr>
            <a:picLocks/>
          </p:cNvPicPr>
          <p:nvPr/>
        </p:nvPicPr>
        <p:blipFill>
          <a:blip r:embed="rId2"/>
          <a:stretch>
            <a:fillRect/>
          </a:stretch>
        </p:blipFill>
        <p:spPr>
          <a:xfrm>
            <a:off x="520560" y="5067068"/>
            <a:ext cx="5686612" cy="4064450"/>
          </a:xfrm>
          <a:prstGeom prst="rect">
            <a:avLst/>
          </a:prstGeom>
        </p:spPr>
      </p:pic>
      <p:pic>
        <p:nvPicPr>
          <p:cNvPr id="133" name="Immagine" descr="Immagine"/>
          <p:cNvPicPr>
            <a:picLocks/>
          </p:cNvPicPr>
          <p:nvPr/>
        </p:nvPicPr>
        <p:blipFill>
          <a:blip r:embed="rId3"/>
          <a:stretch>
            <a:fillRect/>
          </a:stretch>
        </p:blipFill>
        <p:spPr>
          <a:xfrm>
            <a:off x="6835880" y="2388472"/>
            <a:ext cx="5984572" cy="4064450"/>
          </a:xfrm>
          <a:prstGeom prst="rect">
            <a:avLst/>
          </a:prstGeom>
        </p:spPr>
      </p:pic>
      <p:sp>
        <p:nvSpPr>
          <p:cNvPr id="134" name="Franco Lepori a été…"/>
          <p:cNvSpPr txBox="1"/>
          <p:nvPr/>
        </p:nvSpPr>
        <p:spPr>
          <a:xfrm>
            <a:off x="371580" y="2055803"/>
            <a:ext cx="5984572" cy="2788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Franco Lepori a été </a:t>
            </a:r>
          </a:p>
          <a:p>
            <a:r>
              <a:t>le «père spirituel» du collège unique tessinois en 1974</a:t>
            </a:r>
          </a:p>
        </p:txBody>
      </p:sp>
      <p:sp>
        <p:nvSpPr>
          <p:cNvPr id="135" name="Scuola media…"/>
          <p:cNvSpPr txBox="1"/>
          <p:nvPr/>
        </p:nvSpPr>
        <p:spPr>
          <a:xfrm>
            <a:off x="7626370" y="6415555"/>
            <a:ext cx="4696334" cy="211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defRPr>
            </a:pPr>
            <a:r>
              <a:rPr>
                <a:solidFill>
                  <a:schemeClr val="accent5"/>
                </a:solidFill>
              </a:rPr>
              <a:t>Scuola media</a:t>
            </a:r>
            <a:r>
              <a:t> </a:t>
            </a:r>
          </a:p>
          <a:p>
            <a:pPr>
              <a:defRPr>
                <a:solidFill>
                  <a:schemeClr val="accent5"/>
                </a:solidFill>
              </a:defRPr>
            </a:pPr>
            <a:r>
              <a:t>de Cadenazzo et</a:t>
            </a:r>
          </a:p>
          <a:p>
            <a:pPr>
              <a:defRPr>
                <a:solidFill>
                  <a:schemeClr val="accent5"/>
                </a:solidFill>
              </a:defRPr>
            </a:pPr>
            <a:r>
              <a:t>Vira-Gambarogno</a:t>
            </a:r>
          </a:p>
        </p:txBody>
      </p:sp>
      <p:pic>
        <p:nvPicPr>
          <p:cNvPr id="136" name="Linea Linea" descr="Linea Linea"/>
          <p:cNvPicPr>
            <a:picLocks/>
          </p:cNvPicPr>
          <p:nvPr/>
        </p:nvPicPr>
        <p:blipFill>
          <a:blip r:embed="rId4"/>
          <a:stretch>
            <a:fillRect/>
          </a:stretch>
        </p:blipFill>
        <p:spPr>
          <a:xfrm rot="10117022">
            <a:off x="4281056" y="7620301"/>
            <a:ext cx="3135836" cy="405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fin"/>
          <p:cNvSpPr txBox="1">
            <a:spLocks noGrp="1"/>
          </p:cNvSpPr>
          <p:nvPr>
            <p:ph type="subTitle" sz="quarter" idx="1"/>
          </p:nvPr>
        </p:nvSpPr>
        <p:spPr>
          <a:xfrm>
            <a:off x="444961" y="3897925"/>
            <a:ext cx="11487014" cy="2177059"/>
          </a:xfrm>
          <a:prstGeom prst="rect">
            <a:avLst/>
          </a:prstGeom>
        </p:spPr>
        <p:txBody>
          <a:bodyPr/>
          <a:lstStyle>
            <a:lvl1pPr>
              <a:defRPr sz="6500">
                <a:solidFill>
                  <a:schemeClr val="accent3"/>
                </a:solidFill>
              </a:defRPr>
            </a:lvl1pPr>
          </a:lstStyle>
          <a:p>
            <a:r>
              <a:t>fin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ous les enseignants étaient présents [fin août 1998], puisque c’était le jour de l’assemblée plénière; présent aussi le chef de division, mais pas la directrice, qui avait envoyé son avocat lire un texte qui expliquait les motivations pour lesquelles e"/>
          <p:cNvSpPr txBox="1"/>
          <p:nvPr/>
        </p:nvSpPr>
        <p:spPr>
          <a:xfrm>
            <a:off x="191639" y="4917611"/>
            <a:ext cx="12621522" cy="480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solidFill>
                  <a:srgbClr val="FFFFFF"/>
                </a:solidFill>
              </a:defRPr>
            </a:pPr>
            <a:r>
              <a:t>«Tous les enseignants étaient présents [fin août 1998], puisque c’était le jour de </a:t>
            </a:r>
            <a:r>
              <a:rPr>
                <a:solidFill>
                  <a:schemeClr val="accent2"/>
                </a:solidFill>
              </a:rPr>
              <a:t>l’assemblée plénière</a:t>
            </a:r>
            <a:r>
              <a:t>; présent aussi le chef de division, mais pas la directrice, qui avait envoyé son avocat lire un texte qui expliquait les motivations pour lesquelles elle avait pratiquement </a:t>
            </a:r>
            <a:r>
              <a:rPr>
                <a:solidFill>
                  <a:schemeClr val="accent2"/>
                </a:solidFill>
              </a:rPr>
              <a:t>renoncé</a:t>
            </a:r>
            <a:r>
              <a:t>.»</a:t>
            </a:r>
          </a:p>
        </p:txBody>
      </p:sp>
      <p:sp>
        <p:nvSpPr>
          <p:cNvPr id="140" name="un établissement en crise"/>
          <p:cNvSpPr txBox="1">
            <a:spLocks noGrp="1"/>
          </p:cNvSpPr>
          <p:nvPr>
            <p:ph type="ctrTitle"/>
          </p:nvPr>
        </p:nvSpPr>
        <p:spPr>
          <a:xfrm>
            <a:off x="6010022" y="707517"/>
            <a:ext cx="5995306" cy="2426161"/>
          </a:xfrm>
          <a:prstGeom prst="rect">
            <a:avLst/>
          </a:prstGeom>
        </p:spPr>
        <p:txBody>
          <a:bodyPr/>
          <a:lstStyle>
            <a:lvl1pPr defTabSz="438911">
              <a:defRPr sz="4800">
                <a:solidFill>
                  <a:schemeClr val="accent3"/>
                </a:solidFill>
              </a:defRPr>
            </a:lvl1pPr>
          </a:lstStyle>
          <a:p>
            <a:r>
              <a:t>un établissement en crise</a:t>
            </a:r>
          </a:p>
        </p:txBody>
      </p:sp>
      <p:pic>
        <p:nvPicPr>
          <p:cNvPr id="141" name="1.1. Foto.JPG" descr="1.1. Foto.JPG"/>
          <p:cNvPicPr>
            <a:picLocks/>
          </p:cNvPicPr>
          <p:nvPr/>
        </p:nvPicPr>
        <p:blipFill>
          <a:blip r:embed="rId2"/>
          <a:stretch>
            <a:fillRect/>
          </a:stretch>
        </p:blipFill>
        <p:spPr>
          <a:xfrm>
            <a:off x="1033104" y="696579"/>
            <a:ext cx="3544304" cy="2740778"/>
          </a:xfrm>
          <a:prstGeom prst="rect">
            <a:avLst/>
          </a:prstGeom>
        </p:spPr>
      </p:pic>
      <p:sp>
        <p:nvSpPr>
          <p:cNvPr id="142" name="Giancarlo De Bernardi"/>
          <p:cNvSpPr txBox="1"/>
          <p:nvPr/>
        </p:nvSpPr>
        <p:spPr>
          <a:xfrm>
            <a:off x="190589" y="3380691"/>
            <a:ext cx="5721661"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Giancarlo De Bernardi</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Dans l’attente de leur retour [des élèves] après avoir complété le parcours, en voyant des ouvriers, je ne me rappelle pas s’il s’agissait de colleurs d’affiches ou de peintres en bâtiments, là, en ce moment précis, il m’est venu à l’esprit qu’il serait"/>
          <p:cNvSpPr txBox="1"/>
          <p:nvPr/>
        </p:nvSpPr>
        <p:spPr>
          <a:xfrm>
            <a:off x="287543" y="1958747"/>
            <a:ext cx="8921458" cy="8172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solidFill>
                  <a:srgbClr val="FFFFFF"/>
                </a:solidFill>
              </a:defRPr>
            </a:pPr>
            <a:r>
              <a:t>«Dans l’attente de leur retour [des élèves] après avoir complété le parcours, en voyant des ouvriers, je ne me rappelle pas s’il s’agissait de colleurs d’affiches ou de peintres en bâtiments, là, en ce moment précis, il m’est venu à l’esprit qu’il serait bien d’envoyer des élèves leur demander </a:t>
            </a:r>
            <a:r>
              <a:rPr>
                <a:solidFill>
                  <a:schemeClr val="accent2"/>
                </a:solidFill>
              </a:rPr>
              <a:t>qu’est-ce qu’ils étaient en train de faire</a:t>
            </a:r>
            <a:r>
              <a:t>.»</a:t>
            </a:r>
          </a:p>
        </p:txBody>
      </p:sp>
      <p:sp>
        <p:nvSpPr>
          <p:cNvPr id="145" name="un projet de relance de l’établissement scolaire"/>
          <p:cNvSpPr txBox="1">
            <a:spLocks noGrp="1"/>
          </p:cNvSpPr>
          <p:nvPr>
            <p:ph type="ctrTitle"/>
          </p:nvPr>
        </p:nvSpPr>
        <p:spPr>
          <a:xfrm>
            <a:off x="1450486" y="155638"/>
            <a:ext cx="8471755" cy="2426162"/>
          </a:xfrm>
          <a:prstGeom prst="rect">
            <a:avLst/>
          </a:prstGeom>
        </p:spPr>
        <p:txBody>
          <a:bodyPr/>
          <a:lstStyle/>
          <a:p>
            <a:pPr defTabSz="434340">
              <a:defRPr sz="4750">
                <a:solidFill>
                  <a:schemeClr val="accent3"/>
                </a:solidFill>
              </a:defRPr>
            </a:pPr>
            <a:r>
              <a:rPr dirty="0"/>
              <a:t>un </a:t>
            </a:r>
            <a:r>
              <a:rPr dirty="0" err="1"/>
              <a:t>projet</a:t>
            </a:r>
            <a:r>
              <a:rPr dirty="0"/>
              <a:t> de relance de </a:t>
            </a:r>
            <a:r>
              <a:rPr dirty="0" err="1">
                <a:solidFill>
                  <a:schemeClr val="accent6"/>
                </a:solidFill>
              </a:rPr>
              <a:t>l’établissement</a:t>
            </a:r>
            <a:r>
              <a:rPr dirty="0">
                <a:solidFill>
                  <a:schemeClr val="accent6"/>
                </a:solidFill>
              </a:rPr>
              <a:t> scolaire</a:t>
            </a:r>
          </a:p>
        </p:txBody>
      </p:sp>
      <p:sp>
        <p:nvSpPr>
          <p:cNvPr id="146" name="Corrado Biasca"/>
          <p:cNvSpPr txBox="1"/>
          <p:nvPr/>
        </p:nvSpPr>
        <p:spPr>
          <a:xfrm>
            <a:off x="8291705" y="6142407"/>
            <a:ext cx="5721661" cy="65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Corrado Biasca</a:t>
            </a:r>
          </a:p>
        </p:txBody>
      </p:sp>
      <p:pic>
        <p:nvPicPr>
          <p:cNvPr id="147" name="2.1. Foto (a casa sua).jpg" descr="2.1. Foto (a casa sua).jpg"/>
          <p:cNvPicPr>
            <a:picLocks/>
          </p:cNvPicPr>
          <p:nvPr/>
        </p:nvPicPr>
        <p:blipFill>
          <a:blip r:embed="rId2"/>
          <a:stretch>
            <a:fillRect/>
          </a:stretch>
        </p:blipFill>
        <p:spPr>
          <a:xfrm>
            <a:off x="9421852" y="2581800"/>
            <a:ext cx="3160206" cy="34965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our rendre effectif le droit de choisir"/>
          <p:cNvSpPr txBox="1">
            <a:spLocks noGrp="1"/>
          </p:cNvSpPr>
          <p:nvPr>
            <p:ph type="subTitle" sz="quarter" idx="1"/>
          </p:nvPr>
        </p:nvSpPr>
        <p:spPr>
          <a:xfrm>
            <a:off x="1928268" y="622906"/>
            <a:ext cx="9876235" cy="1972073"/>
          </a:xfrm>
          <a:prstGeom prst="rect">
            <a:avLst/>
          </a:prstGeom>
        </p:spPr>
        <p:txBody>
          <a:bodyPr/>
          <a:lstStyle/>
          <a:p>
            <a:pPr>
              <a:defRPr sz="5000">
                <a:solidFill>
                  <a:schemeClr val="accent3"/>
                </a:solidFill>
              </a:defRPr>
            </a:pPr>
            <a:r>
              <a:t>pour rendre effectif le </a:t>
            </a:r>
            <a:r>
              <a:rPr>
                <a:solidFill>
                  <a:schemeClr val="accent6"/>
                </a:solidFill>
              </a:rPr>
              <a:t>droit de choisir</a:t>
            </a:r>
          </a:p>
        </p:txBody>
      </p:sp>
      <p:sp>
        <p:nvSpPr>
          <p:cNvPr id="150" name="«Des lectures, des film, des rencontres avec des parents et des experts, des visites aux entreprises, deviennent, pour les élèves, autant d’opportunités qui permettent de mettre en pratique la liberté de choisir d’une manière responsable leur parcours sc"/>
          <p:cNvSpPr txBox="1"/>
          <p:nvPr/>
        </p:nvSpPr>
        <p:spPr>
          <a:xfrm>
            <a:off x="561834" y="2758931"/>
            <a:ext cx="11881132" cy="480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solidFill>
                  <a:srgbClr val="FFFFFF"/>
                </a:solidFill>
              </a:defRPr>
            </a:pPr>
            <a:r>
              <a:t>«Des lectures, des film, des rencontres avec des parents et des experts, des visites aux entreprises, deviennent, pour les élèves, autant d’opportunités qui permettent de mettre en pratique la </a:t>
            </a:r>
            <a:r>
              <a:rPr>
                <a:solidFill>
                  <a:schemeClr val="accent6"/>
                </a:solidFill>
              </a:rPr>
              <a:t>liberté de choisir</a:t>
            </a:r>
            <a:r>
              <a:rPr>
                <a:solidFill>
                  <a:schemeClr val="accent2"/>
                </a:solidFill>
              </a:rPr>
              <a:t> </a:t>
            </a:r>
            <a:r>
              <a:t>d’une manière responsable leur parcours scolaire et professionnel à la fin du collège.»</a:t>
            </a:r>
          </a:p>
        </p:txBody>
      </p:sp>
      <p:sp>
        <p:nvSpPr>
          <p:cNvPr id="151" name="“Rapport annuel” du collège (2013/4)"/>
          <p:cNvSpPr txBox="1"/>
          <p:nvPr/>
        </p:nvSpPr>
        <p:spPr>
          <a:xfrm>
            <a:off x="2617182" y="8061097"/>
            <a:ext cx="9802436"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“Rapport annuel” du collège (2013/4)</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 name="Un choix socialement inégalitaire au Tessin"/>
          <p:cNvSpPr txBox="1">
            <a:spLocks noGrp="1"/>
          </p:cNvSpPr>
          <p:nvPr>
            <p:ph type="subTitle" sz="quarter" idx="1"/>
          </p:nvPr>
        </p:nvSpPr>
        <p:spPr>
          <a:xfrm>
            <a:off x="2557401" y="326786"/>
            <a:ext cx="7844235" cy="1972073"/>
          </a:xfrm>
          <a:prstGeom prst="rect">
            <a:avLst/>
          </a:prstGeom>
        </p:spPr>
        <p:txBody>
          <a:bodyPr>
            <a:normAutofit fontScale="92500"/>
          </a:bodyPr>
          <a:lstStyle/>
          <a:p>
            <a:pPr defTabSz="448055">
              <a:defRPr sz="4900">
                <a:solidFill>
                  <a:schemeClr val="accent3"/>
                </a:solidFill>
              </a:defRPr>
            </a:pPr>
            <a:r>
              <a:t>Un choix </a:t>
            </a:r>
            <a:r>
              <a:rPr>
                <a:solidFill>
                  <a:schemeClr val="accent6"/>
                </a:solidFill>
              </a:rPr>
              <a:t>socialement inégalitaire</a:t>
            </a:r>
            <a:r>
              <a:t> au Tessin</a:t>
            </a:r>
          </a:p>
        </p:txBody>
      </p:sp>
      <p:sp>
        <p:nvSpPr>
          <p:cNvPr id="154" name="SUPSI, “Scuola a tutto campo”, 2019"/>
          <p:cNvSpPr txBox="1"/>
          <p:nvPr/>
        </p:nvSpPr>
        <p:spPr>
          <a:xfrm>
            <a:off x="2019650" y="8518297"/>
            <a:ext cx="8965500" cy="768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SUPSI, “Scuola a tutto campo”, 2019</a:t>
            </a:r>
          </a:p>
        </p:txBody>
      </p:sp>
      <p:graphicFrame>
        <p:nvGraphicFramePr>
          <p:cNvPr id="155" name="Grafico a torta 3D"/>
          <p:cNvGraphicFramePr/>
          <p:nvPr/>
        </p:nvGraphicFramePr>
        <p:xfrm>
          <a:off x="-219927" y="-1465024"/>
          <a:ext cx="13714450" cy="994286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ransformé en une étude de cas"/>
          <p:cNvSpPr txBox="1">
            <a:spLocks noGrp="1"/>
          </p:cNvSpPr>
          <p:nvPr>
            <p:ph type="subTitle" sz="quarter" idx="1"/>
          </p:nvPr>
        </p:nvSpPr>
        <p:spPr>
          <a:xfrm>
            <a:off x="199694" y="436616"/>
            <a:ext cx="12605412" cy="1262653"/>
          </a:xfrm>
          <a:prstGeom prst="rect">
            <a:avLst/>
          </a:prstGeom>
        </p:spPr>
        <p:txBody>
          <a:bodyPr/>
          <a:lstStyle>
            <a:lvl1pPr>
              <a:defRPr sz="5000">
                <a:solidFill>
                  <a:schemeClr val="accent3"/>
                </a:solidFill>
              </a:defRPr>
            </a:lvl1pPr>
          </a:lstStyle>
          <a:p>
            <a:r>
              <a:t>transformé en une étude de cas </a:t>
            </a:r>
          </a:p>
        </p:txBody>
      </p:sp>
      <p:pic>
        <p:nvPicPr>
          <p:cNvPr id="158" name="1-34c7f72e50.jpg" descr="1-34c7f72e50.jpg"/>
          <p:cNvPicPr>
            <a:picLocks/>
          </p:cNvPicPr>
          <p:nvPr/>
        </p:nvPicPr>
        <p:blipFill>
          <a:blip r:embed="rId2"/>
          <a:stretch>
            <a:fillRect/>
          </a:stretch>
        </p:blipFill>
        <p:spPr>
          <a:xfrm>
            <a:off x="618314" y="1839442"/>
            <a:ext cx="4939078" cy="7026407"/>
          </a:xfrm>
          <a:prstGeom prst="rect">
            <a:avLst/>
          </a:prstGeom>
        </p:spPr>
      </p:pic>
      <p:pic>
        <p:nvPicPr>
          <p:cNvPr id="159" name="IMG_1700 2.jpeg" descr="IMG_1700 2.jpeg"/>
          <p:cNvPicPr>
            <a:picLocks/>
          </p:cNvPicPr>
          <p:nvPr/>
        </p:nvPicPr>
        <p:blipFill>
          <a:blip r:embed="rId3"/>
          <a:stretch>
            <a:fillRect/>
          </a:stretch>
        </p:blipFill>
        <p:spPr>
          <a:xfrm>
            <a:off x="7903882" y="1685971"/>
            <a:ext cx="3385845" cy="3554047"/>
          </a:xfrm>
          <a:prstGeom prst="rect">
            <a:avLst/>
          </a:prstGeom>
        </p:spPr>
      </p:pic>
      <p:sp>
        <p:nvSpPr>
          <p:cNvPr id="160" name="le «jury de thèse»"/>
          <p:cNvSpPr txBox="1"/>
          <p:nvPr/>
        </p:nvSpPr>
        <p:spPr>
          <a:xfrm>
            <a:off x="5665080" y="5170854"/>
            <a:ext cx="7863448"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le «jury de thèse»</a:t>
            </a:r>
          </a:p>
        </p:txBody>
      </p:sp>
      <p:sp>
        <p:nvSpPr>
          <p:cNvPr id="161" name="• 30 entretiens semi-directifs…"/>
          <p:cNvSpPr txBox="1"/>
          <p:nvPr/>
        </p:nvSpPr>
        <p:spPr>
          <a:xfrm>
            <a:off x="5715537" y="6179344"/>
            <a:ext cx="7067700" cy="3181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384047">
              <a:defRPr sz="2520">
                <a:solidFill>
                  <a:srgbClr val="FFFFFF"/>
                </a:solidFill>
              </a:defRPr>
            </a:pPr>
            <a:r>
              <a:t>• 30 entretiens semi-directifs</a:t>
            </a:r>
          </a:p>
          <a:p>
            <a:pPr defTabSz="384047">
              <a:defRPr sz="2520">
                <a:solidFill>
                  <a:srgbClr val="FFFFFF"/>
                </a:solidFill>
              </a:defRPr>
            </a:pPr>
            <a:r>
              <a:t>• les archives scolaires et privées</a:t>
            </a:r>
          </a:p>
          <a:p>
            <a:pPr defTabSz="384047">
              <a:defRPr sz="2520">
                <a:solidFill>
                  <a:srgbClr val="FFFFFF"/>
                </a:solidFill>
              </a:defRPr>
            </a:pPr>
            <a:r>
              <a:t>• 215 rapports de bilan des élèves</a:t>
            </a:r>
          </a:p>
          <a:p>
            <a:pPr defTabSz="384047">
              <a:defRPr sz="2520">
                <a:solidFill>
                  <a:srgbClr val="FFFFFF"/>
                </a:solidFill>
              </a:defRPr>
            </a:pPr>
            <a:r>
              <a:t>• 2 enquêtes par questionnaire fermé</a:t>
            </a:r>
          </a:p>
          <a:p>
            <a:pPr defTabSz="384047">
              <a:defRPr sz="2520">
                <a:solidFill>
                  <a:srgbClr val="FFFFFF"/>
                </a:solidFill>
              </a:defRPr>
            </a:pPr>
            <a:r>
              <a:t>• un récit d’expérience</a:t>
            </a:r>
          </a:p>
          <a:p>
            <a:pPr defTabSz="384047">
              <a:defRPr sz="2520">
                <a:solidFill>
                  <a:srgbClr val="FFFFFF"/>
                </a:solidFill>
              </a:defRPr>
            </a:pPr>
            <a:r>
              <a:t>• 33 articles dans l’hebdo «Azione»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2. Une participation responsable différenciée"/>
          <p:cNvSpPr txBox="1"/>
          <p:nvPr/>
        </p:nvSpPr>
        <p:spPr>
          <a:xfrm>
            <a:off x="466945" y="464076"/>
            <a:ext cx="12070911" cy="2198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500">
                <a:solidFill>
                  <a:schemeClr val="accent3"/>
                </a:solidFill>
              </a:defRPr>
            </a:pPr>
            <a:r>
              <a:t>2. Une </a:t>
            </a:r>
            <a:r>
              <a:rPr>
                <a:solidFill>
                  <a:schemeClr val="accent6"/>
                </a:solidFill>
              </a:rPr>
              <a:t>participation responsable différenciée</a:t>
            </a:r>
          </a:p>
        </p:txBody>
      </p:sp>
      <p:sp>
        <p:nvSpPr>
          <p:cNvPr id="164" name="• faire découvrir aux élèves…"/>
          <p:cNvSpPr txBox="1">
            <a:spLocks noGrp="1"/>
          </p:cNvSpPr>
          <p:nvPr>
            <p:ph type="subTitle" sz="quarter" idx="1"/>
          </p:nvPr>
        </p:nvSpPr>
        <p:spPr>
          <a:xfrm>
            <a:off x="868382" y="3703594"/>
            <a:ext cx="7922122" cy="1794595"/>
          </a:xfrm>
          <a:prstGeom prst="rect">
            <a:avLst/>
          </a:prstGeom>
        </p:spPr>
        <p:txBody>
          <a:bodyPr/>
          <a:lstStyle/>
          <a:p>
            <a:pPr>
              <a:defRPr sz="3500"/>
            </a:pPr>
            <a:r>
              <a:t>• faire </a:t>
            </a:r>
            <a:r>
              <a:rPr>
                <a:solidFill>
                  <a:schemeClr val="accent2"/>
                </a:solidFill>
              </a:rPr>
              <a:t>découvrir</a:t>
            </a:r>
            <a:r>
              <a:t> aux élèves</a:t>
            </a:r>
          </a:p>
          <a:p>
            <a:pPr>
              <a:defRPr sz="3500"/>
            </a:pPr>
            <a:r>
              <a:t>«la ville avec ses métiers»</a:t>
            </a:r>
          </a:p>
        </p:txBody>
      </p:sp>
      <p:sp>
        <p:nvSpPr>
          <p:cNvPr id="165" name="• en s’inspirant d’une exposition au parc culturel de La Villette à Paris visitée «quelques mois auparavant»"/>
          <p:cNvSpPr txBox="1"/>
          <p:nvPr/>
        </p:nvSpPr>
        <p:spPr>
          <a:xfrm>
            <a:off x="2679025" y="5616611"/>
            <a:ext cx="9119345" cy="2434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448055">
              <a:defRPr sz="3430">
                <a:solidFill>
                  <a:srgbClr val="FFFFFF"/>
                </a:solidFill>
              </a:defRPr>
            </a:pPr>
            <a:r>
              <a:t>• en s’inspirant d’une exposition au parc culturel de </a:t>
            </a:r>
            <a:r>
              <a:rPr>
                <a:solidFill>
                  <a:schemeClr val="accent2"/>
                </a:solidFill>
              </a:rPr>
              <a:t>La Villette </a:t>
            </a:r>
            <a:r>
              <a:t>à</a:t>
            </a:r>
            <a:r>
              <a:rPr>
                <a:solidFill>
                  <a:schemeClr val="accent2"/>
                </a:solidFill>
              </a:rPr>
              <a:t> Paris</a:t>
            </a:r>
            <a:r>
              <a:t> visitée «quelques mois auparavant»</a:t>
            </a:r>
          </a:p>
        </p:txBody>
      </p:sp>
      <p:sp>
        <p:nvSpPr>
          <p:cNvPr id="166" name="Cristiana Lavio"/>
          <p:cNvSpPr txBox="1"/>
          <p:nvPr/>
        </p:nvSpPr>
        <p:spPr>
          <a:xfrm>
            <a:off x="7378941" y="8490977"/>
            <a:ext cx="5366360" cy="121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chemeClr val="accent5"/>
                </a:solidFill>
              </a:defRPr>
            </a:lvl1pPr>
          </a:lstStyle>
          <a:p>
            <a:r>
              <a:t>Cristiana Lavio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661E6"/>
      </a:dk1>
      <a:lt1>
        <a:srgbClr val="A8E685"/>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chemeClr val="accent2"/>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TotalTime>
  <Words>1161</Words>
  <Application>Microsoft Macintosh PowerPoint</Application>
  <PresentationFormat>Personalizzato</PresentationFormat>
  <Paragraphs>219</Paragraphs>
  <Slides>30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30</vt:i4>
      </vt:variant>
    </vt:vector>
  </HeadingPairs>
  <TitlesOfParts>
    <vt:vector size="34" baseType="lpstr">
      <vt:lpstr>Chalkduster</vt:lpstr>
      <vt:lpstr>Gill Sans</vt:lpstr>
      <vt:lpstr>Helvetica Neue</vt:lpstr>
      <vt:lpstr>Chalkboard</vt:lpstr>
      <vt:lpstr>Une étude de cas pour nourrir  un projet de réforme curriculaire</vt:lpstr>
      <vt:lpstr>Sommaire </vt:lpstr>
      <vt:lpstr>1. L’origine du dispositif</vt:lpstr>
      <vt:lpstr>un établissement en crise</vt:lpstr>
      <vt:lpstr>un projet de relance de l’établissement scolaire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 étude de cas pour nourrir  un projet de réforme curriculaire</dc:title>
  <cp:lastModifiedBy>Gian Franco Pordenone</cp:lastModifiedBy>
  <cp:revision>2</cp:revision>
  <dcterms:modified xsi:type="dcterms:W3CDTF">2022-01-07T16:27:06Z</dcterms:modified>
</cp:coreProperties>
</file>