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sldIdLst>
    <p:sldId id="256" r:id="rId5"/>
    <p:sldId id="263" r:id="rId6"/>
    <p:sldId id="257" r:id="rId7"/>
    <p:sldId id="260" r:id="rId8"/>
    <p:sldId id="262" r:id="rId9"/>
    <p:sldId id="266" r:id="rId10"/>
    <p:sldId id="267" r:id="rId11"/>
    <p:sldId id="258" r:id="rId12"/>
    <p:sldId id="261" r:id="rId13"/>
    <p:sldId id="264" r:id="rId14"/>
    <p:sldId id="265" r:id="rId15"/>
    <p:sldId id="268" r:id="rId16"/>
    <p:sldId id="269" r:id="rId17"/>
    <p:sldId id="259" r:id="rId18"/>
    <p:sldId id="270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6C33335-EDBF-43BE-8A42-13723FC7E2D2}">
          <p14:sldIdLst>
            <p14:sldId id="256"/>
            <p14:sldId id="263"/>
            <p14:sldId id="257"/>
            <p14:sldId id="260"/>
            <p14:sldId id="262"/>
            <p14:sldId id="266"/>
            <p14:sldId id="267"/>
            <p14:sldId id="258"/>
          </p14:sldIdLst>
        </p14:section>
        <p14:section name="Sezione senza titolo" id="{7F40DC27-896B-4C72-9E31-DB06984F0618}">
          <p14:sldIdLst>
            <p14:sldId id="261"/>
            <p14:sldId id="264"/>
            <p14:sldId id="265"/>
            <p14:sldId id="268"/>
            <p14:sldId id="269"/>
            <p14:sldId id="25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F3DF7-F147-4166-B79B-E8E2FACFD11B}" v="136" dt="2025-11-22T09:41:47.375"/>
    <p1510:client id="{87EBA593-DBA3-4C03-9056-3C04189B62B7}" v="39" dt="2025-11-20T19:11:55.062"/>
    <p1510:client id="{88E6D132-F7DC-43A7-B07D-2CDB681DCFB9}" v="909" dt="2025-11-22T11:21:03.131"/>
    <p1510:client id="{B98A2EE2-469F-463E-BA24-2C9406D24D62}" v="355" dt="2025-11-20T19:03:37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>
      <p:cViewPr varScale="1">
        <p:scale>
          <a:sx n="120" d="100"/>
          <a:sy n="120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2" name="Group 150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080" name="Group 8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3081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3" name="Group 11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3084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085" name="Group 13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3086" name="Oval 14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87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8" name="Group 1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08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3090" name="Freeform 18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1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92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3093" name="Freeform 21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4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95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3096" name="Freeform 24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7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98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3099" name="Freeform 27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0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0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3102" name="Freeform 30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3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0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3105" name="Freeform 33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6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07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3108" name="Freeform 36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9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10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3111" name="Freeform 39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2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13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3114" name="Freeform 42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5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16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3117" name="Freeform 45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8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19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3120" name="Freeform 48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1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22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3123" name="Freeform 51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4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25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3126" name="Freeform 54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7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28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3129" name="Freeform 57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0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31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3132" name="Freeform 60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3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34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3135" name="Freeform 63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6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37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3138" name="Freeform 66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9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40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3141" name="Freeform 69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2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43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3144" name="Freeform 72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5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46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3147" name="Freeform 75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8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4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3150" name="Freeform 78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1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52" name="Freeform 80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3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54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3155" name="Freeform 83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6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57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3158" name="Freeform 86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60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3161" name="Freeform 89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2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63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3164" name="Freeform 92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66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3167" name="Freeform 95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8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69" name="Group 97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3170" name="Freeform 98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72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3173" name="Freeform 101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4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75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3176" name="Freeform 104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78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3179" name="Freeform 107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0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81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3182" name="Freeform 110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84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3185" name="Freeform 113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6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187" name="Group 115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3188" name="Group 116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3189" name="Arc 117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0" name="Arc 118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" name="Arc 119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2" name="Arc 120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3" name="Arc 121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4" name="Arc 122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5" name="Freeform 123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96" name="Freeform 124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97" name="Group 125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3198" name="Freeform 126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9" name="Arc 127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0" name="Arc 128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1" name="Arc 129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2" name="Arc 130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3" name="Arc 131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4" name="Freeform 132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" name="Freeform 133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6" name="Freeform 134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7" name="Freeform 135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8" name="Freeform 136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9" name="Freeform 137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0" name="Freeform 138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1" name="Freeform 139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217" name="Rectangle 14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US" noProof="0"/>
          </a:p>
        </p:txBody>
      </p:sp>
      <p:sp>
        <p:nvSpPr>
          <p:cNvPr id="3218" name="Rectangle 14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  <a:endParaRPr lang="en-US" noProof="0"/>
          </a:p>
        </p:txBody>
      </p:sp>
      <p:sp>
        <p:nvSpPr>
          <p:cNvPr id="3219" name="Rectangle 14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220" name="Rectangle 14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221" name="Rectangle 14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74ED688-F425-4D1B-91B7-3474BE634C3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184B8-6F71-4CEA-AE86-FFED1A26A1B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91375-61AB-40C0-A036-84F3DAD8236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677C4-8D36-4425-BFEF-AC854BF8B85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D9117-C6CF-45F8-9101-E1385EBBCD4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4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C695B-DA73-4B9C-BCAC-CB153E9FDB5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FFF5E-99D0-401B-ADFA-BD9C1086B5EF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8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9838F-747A-4C93-9C8A-FB4233CC071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4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EECD4-0A8A-4B82-9C30-440D96B1AC8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D1DF-F88D-4D32-A60E-82BC69A7834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20DB4-B0B4-4AB1-8586-E36AA960E50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052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055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7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05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0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61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062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64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65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06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8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06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07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4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07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7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07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0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08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3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08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08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9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09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2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09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5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09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8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09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0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4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0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7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0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0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1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3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1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1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9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2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2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5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2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2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3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33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3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36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3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39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4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2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4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5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4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8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4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1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5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4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5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7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5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6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6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4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0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1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7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4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90" name="Rectangle 14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2191" name="Rectangle 1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192" name="Rectangle 1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2193" name="Rectangle 1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2194" name="Rectangle 1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638B71C-E2B9-4B75-BE6C-1CA7DB1AF128}" type="slidenum">
              <a:rPr lang="en-US"/>
              <a:pPr/>
              <a:t>‹N›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aria aperta, calore, albero&#10;&#10;Il contenuto generato dall&amp;#39;IA potrebbe non essere corretto.">
            <a:extLst>
              <a:ext uri="{FF2B5EF4-FFF2-40B4-BE49-F238E27FC236}">
                <a16:creationId xmlns:a16="http://schemas.microsoft.com/office/drawing/2014/main" id="{C4433715-9019-F82B-C86B-67B3B2B2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5" t="-591" r="16369" b="21"/>
          <a:stretch>
            <a:fillRect/>
          </a:stretch>
        </p:blipFill>
        <p:spPr>
          <a:xfrm>
            <a:off x="-2939" y="-67100"/>
            <a:ext cx="9139716" cy="692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F07CF1-F585-4D17-9083-1FA19F05057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-2939" y="6030181"/>
            <a:ext cx="4410835" cy="859601"/>
          </a:xfrm>
        </p:spPr>
        <p:txBody>
          <a:bodyPr/>
          <a:lstStyle/>
          <a:p>
            <a:r>
              <a:rPr lang="it-CH" sz="1800" dirty="0"/>
              <a:t>Creato da: MEGAN (2E 2025)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950946-DB0D-4C5E-A63E-CC4215A1829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2564904"/>
            <a:ext cx="6400800" cy="864096"/>
          </a:xfrm>
        </p:spPr>
        <p:txBody>
          <a:bodyPr/>
          <a:lstStyle/>
          <a:p>
            <a:r>
              <a:rPr lang="it-CH" sz="4000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5033BA-EBD4-4581-93CA-46DBDC33AAF6}"/>
              </a:ext>
            </a:extLst>
          </p:cNvPr>
          <p:cNvSpPr txBox="1"/>
          <p:nvPr/>
        </p:nvSpPr>
        <p:spPr>
          <a:xfrm>
            <a:off x="3207056" y="895511"/>
            <a:ext cx="594199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it-CH" sz="4000" dirty="0">
              <a:solidFill>
                <a:schemeClr val="tx2"/>
              </a:solidFill>
            </a:endParaRPr>
          </a:p>
          <a:p>
            <a:pPr algn="ctr"/>
            <a:r>
              <a:rPr lang="it-CH" sz="7200" dirty="0">
                <a:solidFill>
                  <a:schemeClr val="tx2"/>
                </a:solidFill>
                <a:latin typeface="Arial Black"/>
              </a:rPr>
              <a:t> </a:t>
            </a:r>
            <a:r>
              <a:rPr lang="it-CH" sz="6600" dirty="0">
                <a:solidFill>
                  <a:schemeClr val="bg1"/>
                </a:solidFill>
                <a:latin typeface="Arial Black"/>
              </a:rPr>
              <a:t>I POMPIERI</a:t>
            </a:r>
            <a:endParaRPr lang="it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59F87-2075-4F1F-8C58-5D576E6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462088"/>
          </a:xfrm>
        </p:spPr>
        <p:txBody>
          <a:bodyPr/>
          <a:lstStyle/>
          <a:p>
            <a:pPr algn="ctr"/>
            <a:r>
              <a:rPr lang="it-CH" sz="3200" dirty="0"/>
              <a:t>QUALE È LA COMPONENTE PIU IMPORTANTE IN UN CAMION DEI POMPIERI?</a:t>
            </a:r>
          </a:p>
        </p:txBody>
      </p:sp>
      <p:pic>
        <p:nvPicPr>
          <p:cNvPr id="3074" name="Picture 2" descr="disegno a goccia d'acqua 6617058 Arte vettoriale a Vecteezy">
            <a:extLst>
              <a:ext uri="{FF2B5EF4-FFF2-40B4-BE49-F238E27FC236}">
                <a16:creationId xmlns:a16="http://schemas.microsoft.com/office/drawing/2014/main" id="{42900258-AA03-4175-8A41-14AA5690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096344" cy="2678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FC68B7-FE22-4609-96BF-C758C234A842}"/>
              </a:ext>
            </a:extLst>
          </p:cNvPr>
          <p:cNvSpPr txBox="1"/>
          <p:nvPr/>
        </p:nvSpPr>
        <p:spPr>
          <a:xfrm>
            <a:off x="539552" y="2060848"/>
            <a:ext cx="87129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L’ACQUA È LA COMPONENTE PIÙ IMPORTANTE DI UN CAMION DEI POMPIERI PERCHÉ È IL PRINCIPALE MEZZO</a:t>
            </a:r>
          </a:p>
          <a:p>
            <a:r>
              <a:rPr lang="it-IT" sz="2000" dirty="0"/>
              <a:t> PER SPEGNERE IL FUOCO. SENZA ACQUA,</a:t>
            </a:r>
          </a:p>
          <a:p>
            <a:r>
              <a:rPr lang="it-IT" sz="2000" dirty="0"/>
              <a:t> I POMPIERI NON POTREBBERO </a:t>
            </a:r>
          </a:p>
          <a:p>
            <a:r>
              <a:rPr lang="it-IT" sz="2000" dirty="0"/>
              <a:t>RAFFREDDARE LE FIAMME NÉ </a:t>
            </a:r>
          </a:p>
          <a:p>
            <a:r>
              <a:rPr lang="it-IT" sz="2000" dirty="0"/>
              <a:t>CONTROLLARE GLI INCENDI. </a:t>
            </a:r>
          </a:p>
          <a:p>
            <a:r>
              <a:rPr lang="it-IT" sz="2000" dirty="0"/>
              <a:t>IL CAMION SERVE </a:t>
            </a:r>
          </a:p>
          <a:p>
            <a:r>
              <a:rPr lang="it-IT" sz="2000" dirty="0"/>
              <a:t>PRINCIPALMENTE A </a:t>
            </a:r>
          </a:p>
          <a:p>
            <a:r>
              <a:rPr lang="it-IT" sz="2000" dirty="0"/>
              <a:t>TRASPORTARE GRANDI </a:t>
            </a:r>
          </a:p>
          <a:p>
            <a:r>
              <a:rPr lang="it-IT" sz="2000" dirty="0"/>
              <a:t>QUANTITÀ DI ACQUA FINO </a:t>
            </a:r>
          </a:p>
          <a:p>
            <a:r>
              <a:rPr lang="it-IT" sz="2000" dirty="0"/>
              <a:t>AL LUOGO DELL’INCENDIO</a:t>
            </a:r>
          </a:p>
          <a:p>
            <a:r>
              <a:rPr lang="it-IT" sz="2000" dirty="0"/>
              <a:t> E A DISTRIBUIRLA TRAMITE </a:t>
            </a:r>
          </a:p>
          <a:p>
            <a:r>
              <a:rPr lang="it-IT" sz="2000" dirty="0"/>
              <a:t>TUBI E LANCE AD ALTA PRESSIONE,</a:t>
            </a:r>
          </a:p>
          <a:p>
            <a:r>
              <a:rPr lang="it-IT" sz="2000" dirty="0"/>
              <a:t> PERMETTENDO UN INTERVENTO RAPIDO ED EFFICACE.</a:t>
            </a: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17384445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8FE073-754C-5936-E102-A3608DF5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296"/>
            <a:ext cx="3938487" cy="18073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400"/>
              <a:t>CAUSE UMANE PIÙ COMUNI DEGLI INCENDI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6FC220-4AC1-3A51-8254-678E4DA0D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36" y="1712813"/>
            <a:ext cx="4694799" cy="49975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it-IT" sz="1400" b="1"/>
          </a:p>
          <a:p>
            <a:pPr>
              <a:lnSpc>
                <a:spcPct val="90000"/>
              </a:lnSpc>
              <a:buNone/>
            </a:pPr>
            <a:r>
              <a:rPr lang="it-IT" sz="1400" dirty="0">
                <a:ea typeface="+mn-lt"/>
                <a:cs typeface="+mn-lt"/>
              </a:rPr>
              <a:t>  </a:t>
            </a:r>
            <a:r>
              <a:rPr lang="it-IT" sz="2000" dirty="0">
                <a:ea typeface="+mn-lt"/>
                <a:cs typeface="+mn-lt"/>
              </a:rPr>
              <a:t>  SPESSO SONO </a:t>
            </a:r>
            <a:r>
              <a:rPr lang="it-IT" sz="2000" b="1" dirty="0">
                <a:ea typeface="+mn-lt"/>
                <a:cs typeface="+mn-lt"/>
              </a:rPr>
              <a:t>ACCIDENTALI</a:t>
            </a:r>
            <a:r>
              <a:rPr lang="it-IT" sz="2000" dirty="0">
                <a:ea typeface="+mn-lt"/>
                <a:cs typeface="+mn-lt"/>
              </a:rPr>
              <a:t>, ALTRE VOLTE </a:t>
            </a:r>
            <a:r>
              <a:rPr lang="it-IT" sz="2000" b="1" dirty="0">
                <a:ea typeface="+mn-lt"/>
                <a:cs typeface="+mn-lt"/>
              </a:rPr>
              <a:t>VOLONTARIE</a:t>
            </a:r>
            <a:r>
              <a:rPr lang="it-IT" sz="2000" dirty="0">
                <a:ea typeface="+mn-lt"/>
                <a:cs typeface="+mn-lt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SIGARETTE ACCESE</a:t>
            </a:r>
            <a:r>
              <a:rPr lang="it-IT" sz="2000" dirty="0">
                <a:ea typeface="+mn-lt"/>
                <a:cs typeface="+mn-lt"/>
              </a:rPr>
              <a:t> BUTTATE A TERRA.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FUOCHI D'ARTIFICIO</a:t>
            </a:r>
            <a:r>
              <a:rPr lang="it-IT" sz="2000" dirty="0">
                <a:ea typeface="+mn-lt"/>
                <a:cs typeface="+mn-lt"/>
              </a:rPr>
              <a:t>, FALÒ O BARBECUE NON SPENTI BENE.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MACCHINARI AGRICOLI</a:t>
            </a:r>
            <a:r>
              <a:rPr lang="it-IT" sz="2000" dirty="0">
                <a:ea typeface="+mn-lt"/>
                <a:cs typeface="+mn-lt"/>
              </a:rPr>
              <a:t> CHE PRODUCONO SCINTILLE.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ROGHI AGRICOLI</a:t>
            </a:r>
            <a:r>
              <a:rPr lang="it-IT" sz="2000" dirty="0">
                <a:ea typeface="+mn-lt"/>
                <a:cs typeface="+mn-lt"/>
              </a:rPr>
              <a:t> FATTI IN MODO NON SICURO.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LINEE ELETTRICHE DANNEGGIATE</a:t>
            </a:r>
            <a:r>
              <a:rPr lang="it-IT" sz="2000" dirty="0">
                <a:ea typeface="+mn-lt"/>
                <a:cs typeface="+mn-lt"/>
              </a:rPr>
              <a:t>.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b="1" dirty="0">
                <a:ea typeface="+mn-lt"/>
                <a:cs typeface="+mn-lt"/>
              </a:rPr>
              <a:t>INCENDI DOLOSI</a:t>
            </a:r>
            <a:r>
              <a:rPr lang="it-IT" sz="2000" dirty="0">
                <a:ea typeface="+mn-lt"/>
                <a:cs typeface="+mn-lt"/>
              </a:rPr>
              <a:t> (APPICCATI VOLONTARIAMENTE).</a:t>
            </a:r>
            <a:endParaRPr lang="it-IT" sz="2000" dirty="0"/>
          </a:p>
          <a:p>
            <a:pPr marL="0" indent="0">
              <a:lnSpc>
                <a:spcPct val="90000"/>
              </a:lnSpc>
              <a:buNone/>
            </a:pPr>
            <a:endParaRPr lang="it-IT" sz="2000" dirty="0"/>
          </a:p>
        </p:txBody>
      </p:sp>
      <p:pic>
        <p:nvPicPr>
          <p:cNvPr id="6" name="Immagine 5" descr="Immagine che contiene fiamma, calore, natura, fuoco&#10;&#10;Il contenuto generato dall&amp;#39;IA potrebbe non essere corretto.">
            <a:extLst>
              <a:ext uri="{FF2B5EF4-FFF2-40B4-BE49-F238E27FC236}">
                <a16:creationId xmlns:a16="http://schemas.microsoft.com/office/drawing/2014/main" id="{7CE96390-BBE3-34C6-6AF9-A55A6944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29" r="13197" b="-1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563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15B4BD-BE31-8BE9-4815-5F5F7D1C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9681"/>
            <a:ext cx="7772400" cy="1311835"/>
          </a:xfrm>
        </p:spPr>
        <p:txBody>
          <a:bodyPr/>
          <a:lstStyle/>
          <a:p>
            <a:pPr algn="ctr"/>
            <a:r>
              <a:rPr lang="it-IT" dirty="0"/>
              <a:t>CATASTROFE A SOMEO</a:t>
            </a:r>
            <a:br>
              <a:rPr lang="it-IT" dirty="0"/>
            </a:br>
            <a:r>
              <a:rPr lang="it-IT" dirty="0"/>
              <a:t>UNA DELLE PIÙ VASTE DEL TICINO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85F229-9CF4-C65D-49D8-264EC47A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071" y="2288072"/>
            <a:ext cx="8146942" cy="4276695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IL 6 AGOSTO 2003, A CAUSA DI CONDIZIONI SFAVOREVOLI CON TEMPERATURE SOPRA I 20°, E DI CONSEGUENZA IL SECCARSI DELL' TERRENO, RENDENDOLO PROGRESSIVAMENTE INARIDITO IN PROFONDITÀ, SCOPPIÒ UN INCENDIO GRAZIE AD UN FULMINE CHE COLPÌ IL BOSCO</a:t>
            </a: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2000" dirty="0"/>
              <a:t> NON SOLO IN SUPERFICE, MA ANCHE IN PROFONDITÀ. </a:t>
            </a:r>
            <a:endParaRPr lang="it-IT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QUESTO HA COMPORTATO UN IMPEGNO PER I POMPIERI DI BEN 22 GIORNI PRIMA DI RIUSCIRE A DOMARE LE FIAMME CHE AVEVANO RICOPERTO UN AREA PARI A 100 ETTARI (100.000 METRI QUADRATI)</a:t>
            </a:r>
          </a:p>
        </p:txBody>
      </p:sp>
    </p:spTree>
    <p:extLst>
      <p:ext uri="{BB962C8B-B14F-4D97-AF65-F5344CB8AC3E}">
        <p14:creationId xmlns:p14="http://schemas.microsoft.com/office/powerpoint/2010/main" val="36767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29FA6B-A208-5680-896C-08363410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anchor="t">
            <a:normAutofit fontScale="90000"/>
          </a:bodyPr>
          <a:lstStyle/>
          <a:p>
            <a:r>
              <a:rPr lang="it-IT" sz="2000" dirty="0">
                <a:solidFill>
                  <a:srgbClr val="FFC000"/>
                </a:solidFill>
              </a:rPr>
              <a:t>Immagini reali incendio di </a:t>
            </a:r>
            <a:r>
              <a:rPr lang="it-IT" sz="2000" dirty="0" err="1">
                <a:solidFill>
                  <a:srgbClr val="FFC000"/>
                </a:solidFill>
              </a:rPr>
              <a:t>Someo</a:t>
            </a:r>
            <a:br>
              <a:rPr lang="it-IT" sz="2000" dirty="0">
                <a:solidFill>
                  <a:srgbClr val="FFC000"/>
                </a:solidFill>
              </a:rPr>
            </a:br>
            <a:r>
              <a:rPr lang="it-IT" sz="2000" dirty="0">
                <a:solidFill>
                  <a:srgbClr val="FFC000"/>
                </a:solidFill>
              </a:rPr>
              <a:t>tratte dal libro Corpo civici Locarno</a:t>
            </a:r>
            <a:br>
              <a:rPr lang="it-IT" sz="2000" dirty="0"/>
            </a:br>
            <a:endParaRPr lang="it-IT" sz="2000" dirty="0">
              <a:solidFill>
                <a:srgbClr val="FFC000"/>
              </a:solidFill>
            </a:endParaRPr>
          </a:p>
        </p:txBody>
      </p:sp>
      <p:pic>
        <p:nvPicPr>
          <p:cNvPr id="5" name="Immagine 4" descr="Immagine che contiene aria aperta, natura, cielo, nebbia&#10;&#10;Il contenuto generato dall&amp;#39;IA potrebbe non essere corretto.">
            <a:extLst>
              <a:ext uri="{FF2B5EF4-FFF2-40B4-BE49-F238E27FC236}">
                <a16:creationId xmlns:a16="http://schemas.microsoft.com/office/drawing/2014/main" id="{6AB3CEAB-CCDF-32AA-F749-BDEA1ABF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13" b="4"/>
          <a:stretch>
            <a:fillRect/>
          </a:stretch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Segnaposto contenuto 3" descr="Immagine che contiene mappa, testo, atlante&#10;&#10;Il contenuto generato dall&amp;#39;IA potrebbe non essere corretto.">
            <a:extLst>
              <a:ext uri="{FF2B5EF4-FFF2-40B4-BE49-F238E27FC236}">
                <a16:creationId xmlns:a16="http://schemas.microsoft.com/office/drawing/2014/main" id="{B00A7856-9A11-F8D2-8568-7CACF24C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90" b="4"/>
          <a:stretch>
            <a:fillRect/>
          </a:stretch>
        </p:blipFill>
        <p:spPr bwMode="auto">
          <a:xfrm>
            <a:off x="4568306" y="-1"/>
            <a:ext cx="4500563" cy="3902169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8A49FD-58A9-22D8-C46B-942825BCE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27" y="4766267"/>
            <a:ext cx="3636370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err="1">
                <a:solidFill>
                  <a:srgbClr val="FFC000">
                    <a:alpha val="80000"/>
                  </a:srgbClr>
                </a:solidFill>
              </a:rPr>
              <a:t>Perimetro</a:t>
            </a:r>
            <a:r>
              <a:rPr lang="en-US" sz="2100" dirty="0">
                <a:solidFill>
                  <a:srgbClr val="FFC000">
                    <a:alpha val="80000"/>
                  </a:srgbClr>
                </a:solidFill>
              </a:rPr>
              <a:t> </a:t>
            </a:r>
            <a:r>
              <a:rPr lang="en-US" sz="2100" err="1">
                <a:solidFill>
                  <a:srgbClr val="FFC000">
                    <a:alpha val="80000"/>
                  </a:srgbClr>
                </a:solidFill>
              </a:rPr>
              <a:t>dell'incendio</a:t>
            </a:r>
            <a:endParaRPr lang="it-IT">
              <a:solidFill>
                <a:srgbClr val="FFC000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8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75B79-5EEC-4117-A7B6-86A8AD8C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2575"/>
            <a:ext cx="8134672" cy="1706265"/>
          </a:xfrm>
        </p:spPr>
        <p:txBody>
          <a:bodyPr/>
          <a:lstStyle/>
          <a:p>
            <a:pPr algn="ctr"/>
            <a:r>
              <a:rPr lang="it-CH" dirty="0"/>
              <a:t>QUAL È IL MOTTO DEI POMPIERI?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69B3B-9BD0-447D-BE4E-008A61D8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83" y="1988840"/>
            <a:ext cx="8376989" cy="4608512"/>
          </a:xfrm>
        </p:spPr>
        <p:txBody>
          <a:bodyPr/>
          <a:lstStyle/>
          <a:p>
            <a:pPr marL="0" indent="0">
              <a:buNone/>
            </a:pPr>
            <a:endParaRPr lang="it-CH" sz="2000" dirty="0"/>
          </a:p>
          <a:p>
            <a:pPr marL="0" indent="0">
              <a:buNone/>
            </a:pPr>
            <a:endParaRPr lang="it-CH" sz="2000" dirty="0"/>
          </a:p>
          <a:p>
            <a:pPr marL="0" indent="0">
              <a:buNone/>
            </a:pPr>
            <a:endParaRPr lang="it-CH" sz="2000" dirty="0"/>
          </a:p>
          <a:p>
            <a:pPr marL="0" indent="0">
              <a:buNone/>
            </a:pPr>
            <a:endParaRPr lang="it-CH" sz="2000" dirty="0"/>
          </a:p>
        </p:txBody>
      </p:sp>
      <p:pic>
        <p:nvPicPr>
          <p:cNvPr id="1034" name="Picture 10" descr="Immagini di Cuore di fuoco - Download gratuiti su Freepik">
            <a:extLst>
              <a:ext uri="{FF2B5EF4-FFF2-40B4-BE49-F238E27FC236}">
                <a16:creationId xmlns:a16="http://schemas.microsoft.com/office/drawing/2014/main" id="{4871E4A4-D2B4-4CAA-96D7-E6A4393C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36" y="4011003"/>
            <a:ext cx="2520280" cy="2586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88D8D2-F274-4444-877C-084DB824461F}"/>
              </a:ext>
            </a:extLst>
          </p:cNvPr>
          <p:cNvSpPr txBox="1"/>
          <p:nvPr/>
        </p:nvSpPr>
        <p:spPr>
          <a:xfrm flipH="1">
            <a:off x="1109870" y="2459504"/>
            <a:ext cx="704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000" dirty="0"/>
              <a:t>IN SVIZZERA NON C’È UN VERO E PROPRIO MOTTO, MA CERCANDO BENE DELLE INFORMAZIONI HO TROVATO CHE LO SPECIALE MOTTO DEI POMPIERI IN ITALIA È:</a:t>
            </a:r>
          </a:p>
          <a:p>
            <a:r>
              <a:rPr lang="it-CH" sz="2000" dirty="0"/>
              <a:t>&lt;&lt;DOMIAMO LE FIAMME,</a:t>
            </a:r>
          </a:p>
          <a:p>
            <a:r>
              <a:rPr lang="it-CH" sz="2000" dirty="0"/>
              <a:t>DONIAMO I CUORI&gt;&gt;</a:t>
            </a:r>
          </a:p>
        </p:txBody>
      </p:sp>
    </p:spTree>
    <p:extLst>
      <p:ext uri="{BB962C8B-B14F-4D97-AF65-F5344CB8AC3E}">
        <p14:creationId xmlns:p14="http://schemas.microsoft.com/office/powerpoint/2010/main" val="266467314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EA7F1-E275-778A-F282-E85483AB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VIDEO INTERVISTA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2824A8-CF36-3802-78E8-A05F02179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9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800386-084C-4927-85B5-802E7A7C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CH" dirty="0"/>
              <a:t>LE ORIGINI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8BFF64-ACDC-4856-BAA6-631A79926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sz="2000" dirty="0"/>
              <a:t>I POMPIERI HANNO ORIGINI ANTICHISSIME RISALENTI ALL’ ANTICA ROMA CON LA </a:t>
            </a:r>
          </a:p>
          <a:p>
            <a:pPr marL="0" indent="0">
              <a:buNone/>
            </a:pPr>
            <a:r>
              <a:rPr lang="it-CH" sz="2000" dirty="0"/>
              <a:t>&lt;&lt;MILTIA VIGILIUM&gt;&gt;</a:t>
            </a:r>
          </a:p>
          <a:p>
            <a:pPr marL="0" indent="0">
              <a:buNone/>
            </a:pPr>
            <a:r>
              <a:rPr lang="it-CH" sz="2000" dirty="0"/>
              <a:t>ISTITUITA DALL’ IMPERATORE AGUSTO NEL</a:t>
            </a:r>
          </a:p>
          <a:p>
            <a:pPr marL="0" indent="0">
              <a:buNone/>
            </a:pPr>
            <a:r>
              <a:rPr lang="it-CH" sz="2000" dirty="0"/>
              <a:t>VI SECOLO D.C E SONO STATI ISTITUITI COME CORPO NAZIONALE DEI VIGILI DEL FUOCO NEL 1939</a:t>
            </a:r>
          </a:p>
        </p:txBody>
      </p:sp>
      <p:pic>
        <p:nvPicPr>
          <p:cNvPr id="2050" name="Picture 2" descr="320+ Imperatore Augusto Illustrazioni Foto stock, immagini e fotografie  royalty-free - iStock">
            <a:extLst>
              <a:ext uri="{FF2B5EF4-FFF2-40B4-BE49-F238E27FC236}">
                <a16:creationId xmlns:a16="http://schemas.microsoft.com/office/drawing/2014/main" id="{0DB00C90-0FA7-4633-985A-2377892A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2108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 rotonda di edera isolata su sfondo bianco vite rampicante con foglie  verdi Cornice di cartone animato vettoriale | Vettore Premium">
            <a:extLst>
              <a:ext uri="{FF2B5EF4-FFF2-40B4-BE49-F238E27FC236}">
                <a16:creationId xmlns:a16="http://schemas.microsoft.com/office/drawing/2014/main" id="{211C1DD2-2206-4CC8-897C-DA1A30BF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3" y="422108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rona di alloro. Corona greca con foglie d'oro. Illustrazione Vettoriale  Immagine e Vettoriale - Alamy">
            <a:extLst>
              <a:ext uri="{FF2B5EF4-FFF2-40B4-BE49-F238E27FC236}">
                <a16:creationId xmlns:a16="http://schemas.microsoft.com/office/drawing/2014/main" id="{AD10E24D-7068-42DE-A7BB-738349A7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22" y="4221088"/>
            <a:ext cx="2066925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7883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52BB5-32C8-4347-8061-563DB389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1223"/>
            <a:ext cx="8171185" cy="1123601"/>
          </a:xfrm>
        </p:spPr>
        <p:txBody>
          <a:bodyPr/>
          <a:lstStyle/>
          <a:p>
            <a:r>
              <a:rPr lang="it-CH" dirty="0"/>
              <a:t>CHI SONO E COSA FANNO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3AEBC1-353A-4FF3-8E9C-907A24C00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720238"/>
            <a:ext cx="8640959" cy="3460674"/>
          </a:xfrm>
        </p:spPr>
        <p:txBody>
          <a:bodyPr/>
          <a:lstStyle/>
          <a:p>
            <a:r>
              <a:rPr lang="it-CH" dirty="0"/>
              <a:t>I POMPIERI SONO SOCCORRITORI PROFESSIONISTI E VOLONTARI IL CUI COMPITO PRINCIPALE È LA PROTEZIONE DI PERSONE,</a:t>
            </a:r>
          </a:p>
          <a:p>
            <a:r>
              <a:rPr lang="it-CH" dirty="0"/>
              <a:t>BENI E AMBIENTI DA INCENDI E ALTRI PERICOLI</a:t>
            </a:r>
          </a:p>
          <a:p>
            <a:r>
              <a:rPr lang="it-CH" dirty="0"/>
              <a:t>INTERVENENDO IN CASI DI INCIDENTI, DISASTRI E CATASTROFI.</a:t>
            </a:r>
          </a:p>
        </p:txBody>
      </p:sp>
      <p:pic>
        <p:nvPicPr>
          <p:cNvPr id="1026" name="Picture 2" descr="Interruttori a incasso per pompieri | Stagnoli Accessories">
            <a:extLst>
              <a:ext uri="{FF2B5EF4-FFF2-40B4-BE49-F238E27FC236}">
                <a16:creationId xmlns:a16="http://schemas.microsoft.com/office/drawing/2014/main" id="{F26C794E-20DB-4146-AA9A-E105E7E44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89" y="4191644"/>
            <a:ext cx="4445140" cy="239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7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4ED023-6DC5-4596-9DED-BDB8497B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88641"/>
            <a:ext cx="7772400" cy="1440160"/>
          </a:xfrm>
        </p:spPr>
        <p:txBody>
          <a:bodyPr/>
          <a:lstStyle/>
          <a:p>
            <a:pPr algn="ctr"/>
            <a:r>
              <a:rPr lang="it-CH" dirty="0"/>
              <a:t>ALL’ INTERNO DI UNA CASERMA DEI POMPIERI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BE9204-205F-4997-BBE2-949677BC3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8801"/>
            <a:ext cx="7772400" cy="5040559"/>
          </a:xfrm>
        </p:spPr>
        <p:txBody>
          <a:bodyPr/>
          <a:lstStyle/>
          <a:p>
            <a:pPr marL="0" indent="0">
              <a:buNone/>
            </a:pPr>
            <a:endParaRPr lang="it-CH" sz="2100" dirty="0"/>
          </a:p>
          <a:p>
            <a:pPr marL="0" indent="0">
              <a:buNone/>
            </a:pPr>
            <a:r>
              <a:rPr lang="it-CH" sz="2100" dirty="0"/>
              <a:t>ALL’ INTERNO DI UNA CASERMA DEI POMPIERI CI </a:t>
            </a:r>
            <a:r>
              <a:rPr lang="it-CH" sz="2100"/>
              <a:t>SI PUÒ TROVARE:</a:t>
            </a:r>
          </a:p>
          <a:p>
            <a:pPr marL="0" indent="0">
              <a:buNone/>
            </a:pPr>
            <a:r>
              <a:rPr lang="it-CH" sz="2100" dirty="0"/>
              <a:t>UNA SALA OPERATIVA, UN GARAGE PER I MEZZI, CAMERATE PER IL RIPOSO, LOCALI PER LA MENSA E LA CUCINA E AREE PER RIUNIONI O RELAX.</a:t>
            </a:r>
            <a:endParaRPr lang="it-CH"/>
          </a:p>
          <a:p>
            <a:pPr marL="0" indent="0">
              <a:buNone/>
            </a:pPr>
            <a:r>
              <a:rPr lang="it-CH" sz="2100" dirty="0"/>
              <a:t>ALTRI SPAZI POSSONO</a:t>
            </a:r>
          </a:p>
          <a:p>
            <a:pPr marL="0" indent="0">
              <a:buNone/>
            </a:pPr>
            <a:r>
              <a:rPr lang="it-CH" sz="2100" dirty="0"/>
              <a:t>COMPRENDERE AULE </a:t>
            </a:r>
          </a:p>
          <a:p>
            <a:pPr marL="0" indent="0">
              <a:buNone/>
            </a:pPr>
            <a:r>
              <a:rPr lang="it-CH" sz="2100" dirty="0"/>
              <a:t>DIDATTICHE E STRUTTURE </a:t>
            </a:r>
          </a:p>
          <a:p>
            <a:pPr marL="0" indent="0">
              <a:buNone/>
            </a:pPr>
            <a:r>
              <a:rPr lang="it-CH" sz="2100" dirty="0"/>
              <a:t>PER L’ ADDESTRAMENTO</a:t>
            </a:r>
          </a:p>
          <a:p>
            <a:pPr marL="0" indent="0">
              <a:buNone/>
            </a:pPr>
            <a:r>
              <a:rPr lang="it-CH" sz="2100" dirty="0"/>
              <a:t>COME UNA TORRE DI </a:t>
            </a:r>
          </a:p>
          <a:p>
            <a:pPr marL="0" indent="0">
              <a:buNone/>
            </a:pPr>
            <a:r>
              <a:rPr lang="it-CH" sz="2100" dirty="0"/>
              <a:t>MANOVRA.</a:t>
            </a:r>
          </a:p>
        </p:txBody>
      </p:sp>
      <p:pic>
        <p:nvPicPr>
          <p:cNvPr id="1026" name="Picture 2" descr="Caserma dei pompieri interno vuoto e garage con auto | Vettore Gratis">
            <a:extLst>
              <a:ext uri="{FF2B5EF4-FFF2-40B4-BE49-F238E27FC236}">
                <a16:creationId xmlns:a16="http://schemas.microsoft.com/office/drawing/2014/main" id="{D4530361-F29E-466A-B76A-24D6415B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09" y="3697310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67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B12B4-A5F2-4B0B-B18D-D0152ABA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EQUIPAGGIAMENTO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863A9C-EE82-45F7-A380-4C9BEC0CC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63713"/>
            <a:ext cx="7772400" cy="5094287"/>
          </a:xfrm>
        </p:spPr>
        <p:txBody>
          <a:bodyPr/>
          <a:lstStyle/>
          <a:p>
            <a:pPr marL="0" indent="0">
              <a:buNone/>
            </a:pPr>
            <a:r>
              <a:rPr lang="it-CH" sz="2000" dirty="0"/>
              <a:t>UN POMPIERE DURANTE UN INTERVENTO NECESSITA DI QUESTE ATTREZZATURE:</a:t>
            </a:r>
          </a:p>
          <a:p>
            <a:pPr marL="0" indent="0">
              <a:buNone/>
            </a:pPr>
            <a:endParaRPr lang="it-CH" sz="2000" dirty="0"/>
          </a:p>
          <a:p>
            <a:pPr marL="0" indent="0">
              <a:buNone/>
            </a:pPr>
            <a:r>
              <a:rPr lang="it-CH" sz="2000" dirty="0"/>
              <a:t>-DIVISA IGNIFUGA E CASCO PROTETTIVO </a:t>
            </a:r>
          </a:p>
          <a:p>
            <a:pPr marL="0" indent="0">
              <a:buNone/>
            </a:pPr>
            <a:endParaRPr lang="it-CH" sz="2000" dirty="0"/>
          </a:p>
        </p:txBody>
      </p:sp>
      <p:pic>
        <p:nvPicPr>
          <p:cNvPr id="2050" name="Picture 2" descr="pompiere con disegno di tuta antincendio in stile doodle isolato sullo  sfondo Immagine e Vettoriale - Alamy">
            <a:extLst>
              <a:ext uri="{FF2B5EF4-FFF2-40B4-BE49-F238E27FC236}">
                <a16:creationId xmlns:a16="http://schemas.microsoft.com/office/drawing/2014/main" id="{F5608908-33D5-4502-A138-26B97BF6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1323"/>
            <a:ext cx="1443633" cy="1502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vigile del fuoco, vestiti, persona, Soccorritore&#10;&#10;Il contenuto generato dall&amp;#39;IA potrebbe non essere corretto.">
            <a:extLst>
              <a:ext uri="{FF2B5EF4-FFF2-40B4-BE49-F238E27FC236}">
                <a16:creationId xmlns:a16="http://schemas.microsoft.com/office/drawing/2014/main" id="{6EC5FA43-CB3F-EA87-6835-4FE505E7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24" y="3166551"/>
            <a:ext cx="2678186" cy="352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elmetto, vestiti, copricapo, terreno&#10;&#10;Il contenuto generato dall&amp;#39;IA potrebbe non essere corretto.">
            <a:extLst>
              <a:ext uri="{FF2B5EF4-FFF2-40B4-BE49-F238E27FC236}">
                <a16:creationId xmlns:a16="http://schemas.microsoft.com/office/drawing/2014/main" id="{4E0D4182-B2FC-3FEB-C8FC-98538514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53" t="31915" r="16052" b="425"/>
          <a:stretch>
            <a:fillRect/>
          </a:stretch>
        </p:blipFill>
        <p:spPr>
          <a:xfrm>
            <a:off x="4566837" y="3783834"/>
            <a:ext cx="2933396" cy="228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97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56D71C-923D-0A94-9CBE-6C0394F80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5918"/>
            <a:ext cx="7772400" cy="5840082"/>
          </a:xfrm>
        </p:spPr>
        <p:txBody>
          <a:bodyPr/>
          <a:lstStyle/>
          <a:p>
            <a:r>
              <a:rPr lang="it-CH" sz="2800" dirty="0"/>
              <a:t>-AUTORESPIRATORE PER OPERARE IN AMBIENTI CON FUMO O GAS TOSSICI</a:t>
            </a:r>
            <a:endParaRPr lang="en-US" sz="2800"/>
          </a:p>
          <a:p>
            <a:r>
              <a:rPr lang="it-CH" sz="2800" dirty="0"/>
              <a:t>-TUBI E LANCE ANTINCENDIO, ESTINTORI, ASCE, TRONCHESI, TERMOCAMERE</a:t>
            </a:r>
          </a:p>
          <a:p>
            <a:endParaRPr lang="it-CH" sz="2800" dirty="0"/>
          </a:p>
        </p:txBody>
      </p:sp>
      <p:pic>
        <p:nvPicPr>
          <p:cNvPr id="4" name="Immagine 3" descr="Immagine che contiene ruota, veicolo, bus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F200217F-C300-716B-D14F-A303C7AE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66" y="3134354"/>
            <a:ext cx="2937680" cy="315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Immagine che contiene strumento, Ricambio auto, trapano, terreno&#10;&#10;Il contenuto generato dall&amp;#39;IA potrebbe non essere corretto.">
            <a:extLst>
              <a:ext uri="{FF2B5EF4-FFF2-40B4-BE49-F238E27FC236}">
                <a16:creationId xmlns:a16="http://schemas.microsoft.com/office/drawing/2014/main" id="{4305EAEE-02B8-BF8B-99C8-7F3DC263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784" y="3573293"/>
            <a:ext cx="2843590" cy="170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macchina, edificio, strumento, interno&#10;&#10;Il contenuto generato dall&amp;#39;IA potrebbe non essere corretto.">
            <a:extLst>
              <a:ext uri="{FF2B5EF4-FFF2-40B4-BE49-F238E27FC236}">
                <a16:creationId xmlns:a16="http://schemas.microsoft.com/office/drawing/2014/main" id="{AC7EA74E-FFAB-4F5B-4F39-6C94837F8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350" y="2769453"/>
            <a:ext cx="2925441" cy="388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1339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36E70D-A536-72EB-64C3-6C3C57FD1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77" y="164123"/>
            <a:ext cx="7772400" cy="4114800"/>
          </a:xfrm>
        </p:spPr>
        <p:txBody>
          <a:bodyPr/>
          <a:lstStyle/>
          <a:p>
            <a:r>
              <a:rPr lang="it-CH" sz="2800" dirty="0"/>
              <a:t>-AUTOPOMPE, AUTOSCALA, AUTOGRU, ELICOTTERI E </a:t>
            </a:r>
            <a:r>
              <a:rPr lang="it-CH" sz="2800"/>
              <a:t>ALTRI MEZZI </a:t>
            </a:r>
            <a:r>
              <a:rPr lang="it-CH" sz="2800" dirty="0"/>
              <a:t>PER DIVERSI TIPI DI INTERVENTO</a:t>
            </a:r>
          </a:p>
          <a:p>
            <a:r>
              <a:rPr lang="it-CH" sz="2800" dirty="0"/>
              <a:t>IN BASE AL TIPO DI INTERVENTO I POMPIERI SCELGONO QUALI VEICOLI USARE.</a:t>
            </a:r>
          </a:p>
        </p:txBody>
      </p:sp>
      <p:pic>
        <p:nvPicPr>
          <p:cNvPr id="4" name="Immagine 3" descr="Immagine che contiene veicolo, ruota, Veicolo terrestre, edificio&#10;&#10;Il contenuto generato dall&amp;#39;IA potrebbe non essere corretto.">
            <a:extLst>
              <a:ext uri="{FF2B5EF4-FFF2-40B4-BE49-F238E27FC236}">
                <a16:creationId xmlns:a16="http://schemas.microsoft.com/office/drawing/2014/main" id="{054223C2-3473-D75F-C2EF-06FE5DE9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07" y="3429439"/>
            <a:ext cx="7080739" cy="32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3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358F2E-EF7E-4929-A63E-9CC0E7A6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810"/>
            <a:ext cx="3840421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CH" sz="2800"/>
              <a:t>LE PRIMA DONNE </a:t>
            </a:r>
            <a:br>
              <a:rPr lang="it-CH" sz="2800"/>
            </a:br>
            <a:r>
              <a:rPr lang="it-CH" sz="2800"/>
              <a:t>VIGILESSE IN SVIZZERA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FC58AD-0B27-4729-A64E-D99B04785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1914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CH" sz="1800"/>
              <a:t>DIANA SAUER-COLOMBI NEI POMPIERI VOLONTARI IN TICINO (CASLANO) NEL 1983</a:t>
            </a:r>
          </a:p>
          <a:p>
            <a:pPr marL="0" indent="0">
              <a:lnSpc>
                <a:spcPct val="90000"/>
              </a:lnSpc>
              <a:buNone/>
            </a:pPr>
            <a:endParaRPr lang="it-CH" sz="1800"/>
          </a:p>
          <a:p>
            <a:pPr marL="0" indent="0">
              <a:lnSpc>
                <a:spcPct val="90000"/>
              </a:lnSpc>
              <a:buNone/>
            </a:pPr>
            <a:r>
              <a:rPr lang="it-CH" sz="1800"/>
              <a:t>DANIELA FELDMANN  NEL CANTON GLARONA NEGLI ANNI 90</a:t>
            </a:r>
          </a:p>
          <a:p>
            <a:pPr marL="0" indent="0">
              <a:lnSpc>
                <a:spcPct val="90000"/>
              </a:lnSpc>
              <a:buNone/>
            </a:pPr>
            <a:endParaRPr lang="it-CH" sz="1800"/>
          </a:p>
          <a:p>
            <a:pPr marL="0" indent="0">
              <a:lnSpc>
                <a:spcPct val="90000"/>
              </a:lnSpc>
              <a:buNone/>
            </a:pPr>
            <a:r>
              <a:rPr lang="it-CH" sz="1800"/>
              <a:t>ESTHER HERZOG CANTON ARGOVIA NEL 2006 </a:t>
            </a:r>
          </a:p>
          <a:p>
            <a:pPr marL="0" indent="0">
              <a:lnSpc>
                <a:spcPct val="90000"/>
              </a:lnSpc>
              <a:buNone/>
            </a:pPr>
            <a:endParaRPr lang="it-CH" sz="1800"/>
          </a:p>
          <a:p>
            <a:pPr marL="0" indent="0">
              <a:lnSpc>
                <a:spcPct val="90000"/>
              </a:lnSpc>
              <a:buNone/>
            </a:pPr>
            <a:r>
              <a:rPr lang="it-CH" sz="1800"/>
              <a:t>MARIELLA PASOTTO  IN TICINO (CADENAZZO) NEL 2011</a:t>
            </a:r>
          </a:p>
          <a:p>
            <a:pPr marL="0" indent="0">
              <a:lnSpc>
                <a:spcPct val="90000"/>
              </a:lnSpc>
              <a:buNone/>
            </a:pPr>
            <a:endParaRPr lang="it-CH" sz="1800"/>
          </a:p>
          <a:p>
            <a:pPr marL="0" indent="0">
              <a:lnSpc>
                <a:spcPct val="90000"/>
              </a:lnSpc>
              <a:buNone/>
            </a:pPr>
            <a:endParaRPr lang="it-CH" sz="1800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agazza Del Fumetto In Tuta Da Pompiere, Ragazza Pompiere, Personaggio Dei  Cartoni Animati, Simpatico Pompiere Immagine PNG e clipart per il download  gratuito">
            <a:extLst>
              <a:ext uri="{FF2B5EF4-FFF2-40B4-BE49-F238E27FC236}">
                <a16:creationId xmlns:a16="http://schemas.microsoft.com/office/drawing/2014/main" id="{87A93324-E3C8-4536-9106-9AB8BEDB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0642" b="-2"/>
          <a:stretch>
            <a:fillRect/>
          </a:stretch>
        </p:blipFill>
        <p:spPr bwMode="auto">
          <a:xfrm>
            <a:off x="6465206" y="3431114"/>
            <a:ext cx="2678794" cy="3426886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Arc 205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 descr="Immagine che contiene vestiti, persona, Viso umano, concerto&#10;&#10;Il contenuto generato dall&amp;#39;IA potrebbe non essere corretto.">
            <a:extLst>
              <a:ext uri="{FF2B5EF4-FFF2-40B4-BE49-F238E27FC236}">
                <a16:creationId xmlns:a16="http://schemas.microsoft.com/office/drawing/2014/main" id="{33F777B0-94FC-F792-A653-B53A4C062F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73" r="-3" b="1356"/>
          <a:stretch>
            <a:fillRect/>
          </a:stretch>
        </p:blipFill>
        <p:spPr>
          <a:xfrm>
            <a:off x="4766543" y="1"/>
            <a:ext cx="2756714" cy="313686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29294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5A473-8D59-4CBF-94B8-6C41DABE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sz="3600" dirty="0"/>
              <a:t>QUANTO GUADAGNA CIRCA UN POMPIERE SVIZZERO?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CA298E-F497-4790-A5D0-5356D5737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35" y="1981199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it-CH" sz="2600" dirty="0"/>
              <a:t>UN POMPIERE SVIZZERO GUADAGNA ALL’ INCIRCA 6700 FRANCHI LORDI* AL MESE PER IL SETTORE PUBBLICO.</a:t>
            </a:r>
          </a:p>
          <a:p>
            <a:pPr marL="0" indent="0">
              <a:buNone/>
            </a:pPr>
            <a:endParaRPr lang="it-CH" sz="2400" dirty="0"/>
          </a:p>
          <a:p>
            <a:pPr marL="0" indent="0">
              <a:buNone/>
            </a:pPr>
            <a:endParaRPr lang="it-CH" sz="2400" dirty="0"/>
          </a:p>
          <a:p>
            <a:pPr marL="0" indent="0">
              <a:buNone/>
            </a:pPr>
            <a:endParaRPr lang="it-CH" sz="2400" dirty="0"/>
          </a:p>
          <a:p>
            <a:pPr marL="0" indent="0">
              <a:buNone/>
            </a:pPr>
            <a:endParaRPr lang="it-CH" sz="2400" dirty="0"/>
          </a:p>
          <a:p>
            <a:pPr marL="0" indent="0">
              <a:buNone/>
            </a:pPr>
            <a:endParaRPr lang="it-CH" sz="1600" dirty="0"/>
          </a:p>
          <a:p>
            <a:pPr marL="0" indent="0">
              <a:buNone/>
            </a:pPr>
            <a:r>
              <a:rPr lang="it-CH" sz="1600" dirty="0"/>
              <a:t>*IL SIGMIFICATO DI LORDI È QUELLO CHE UNA PARTE DEI SOLDI GUADAGNATI VA AL SETTORE PUBBLICO</a:t>
            </a:r>
          </a:p>
        </p:txBody>
      </p:sp>
      <p:pic>
        <p:nvPicPr>
          <p:cNvPr id="1026" name="Picture 2" descr="Borsa dei soldi su quale simbolo del dollaro. Banconote in dollari. Denaro  contante, un mucchio di monete. Borsa dei soldi, un mucchio di soldi,  pacchi di dollari | Vettore Premium">
            <a:extLst>
              <a:ext uri="{FF2B5EF4-FFF2-40B4-BE49-F238E27FC236}">
                <a16:creationId xmlns:a16="http://schemas.microsoft.com/office/drawing/2014/main" id="{899DF686-DA33-4122-B972-5EEEAE9A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356992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a Dei Soldi Del Dollaro Pagamento Piano Di Simbolo Della Fattura Del  Segno Dei Contanti, Icona Di Valuta Del Dollaro Illustrazione Vettoriale -  Illustrazione di gruppo, illustrazione: 147323372">
            <a:extLst>
              <a:ext uri="{FF2B5EF4-FFF2-40B4-BE49-F238E27FC236}">
                <a16:creationId xmlns:a16="http://schemas.microsoft.com/office/drawing/2014/main" id="{4D834898-6284-4919-B90D-D68397F2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6" y="315696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💲 Dollaro Emoji: Significato e Utilizzo">
            <a:extLst>
              <a:ext uri="{FF2B5EF4-FFF2-40B4-BE49-F238E27FC236}">
                <a16:creationId xmlns:a16="http://schemas.microsoft.com/office/drawing/2014/main" id="{F109E2F6-C658-45B3-A41D-BA5E4BEB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89" y="313661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8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 Theme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Office Theme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Office Theme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7851d254-ce09-43b6-8d90-072588e7901c">false</MarketSpecific>
    <ApprovalStatus xmlns="7851d254-ce09-43b6-8d90-072588e7901c">InProgress</ApprovalStatus>
    <LocComments xmlns="7851d254-ce09-43b6-8d90-072588e7901c" xsi:nil="true"/>
    <DirectSourceMarket xmlns="7851d254-ce09-43b6-8d90-072588e7901c">english</DirectSourceMarket>
    <ThumbnailAssetId xmlns="7851d254-ce09-43b6-8d90-072588e7901c" xsi:nil="true"/>
    <PrimaryImageGen xmlns="7851d254-ce09-43b6-8d90-072588e7901c">true</PrimaryImageGen>
    <LegacyData xmlns="7851d254-ce09-43b6-8d90-072588e7901c" xsi:nil="true"/>
    <TPFriendlyName xmlns="7851d254-ce09-43b6-8d90-072588e7901c" xsi:nil="true"/>
    <NumericId xmlns="7851d254-ce09-43b6-8d90-072588e7901c" xsi:nil="true"/>
    <LocRecommendedHandoff xmlns="7851d254-ce09-43b6-8d90-072588e7901c" xsi:nil="true"/>
    <BlockPublish xmlns="7851d254-ce09-43b6-8d90-072588e7901c">false</BlockPublish>
    <BusinessGroup xmlns="7851d254-ce09-43b6-8d90-072588e7901c" xsi:nil="true"/>
    <OpenTemplate xmlns="7851d254-ce09-43b6-8d90-072588e7901c">true</OpenTemplate>
    <SourceTitle xmlns="7851d254-ce09-43b6-8d90-072588e7901c">Fireworks design template</SourceTitle>
    <APEditor xmlns="7851d254-ce09-43b6-8d90-072588e7901c">
      <UserInfo>
        <DisplayName/>
        <AccountId xsi:nil="true"/>
        <AccountType/>
      </UserInfo>
    </APEditor>
    <UALocComments xmlns="7851d254-ce09-43b6-8d90-072588e7901c">2007 Template UpLeveling Do Not HandOff</UALocComments>
    <IntlLangReviewDate xmlns="7851d254-ce09-43b6-8d90-072588e7901c" xsi:nil="true"/>
    <PublishStatusLookup xmlns="7851d254-ce09-43b6-8d90-072588e7901c">
      <Value>387835</Value>
      <Value>387847</Value>
    </PublishStatusLookup>
    <ParentAssetId xmlns="7851d254-ce09-43b6-8d90-072588e7901c" xsi:nil="true"/>
    <FeatureTagsTaxHTField0 xmlns="7851d254-ce09-43b6-8d90-072588e7901c">
      <Terms xmlns="http://schemas.microsoft.com/office/infopath/2007/PartnerControls"/>
    </FeatureTagsTaxHTField0>
    <MachineTranslated xmlns="7851d254-ce09-43b6-8d90-072588e7901c">false</MachineTranslated>
    <Providers xmlns="7851d254-ce09-43b6-8d90-072588e7901c" xsi:nil="true"/>
    <OriginalSourceMarket xmlns="7851d254-ce09-43b6-8d90-072588e7901c">english</OriginalSourceMarket>
    <APDescription xmlns="7851d254-ce09-43b6-8d90-072588e7901c" xsi:nil="true"/>
    <ContentItem xmlns="7851d254-ce09-43b6-8d90-072588e7901c" xsi:nil="true"/>
    <ClipArtFilename xmlns="7851d254-ce09-43b6-8d90-072588e7901c" xsi:nil="true"/>
    <TPInstallLocation xmlns="7851d254-ce09-43b6-8d90-072588e7901c" xsi:nil="true"/>
    <TimesCloned xmlns="7851d254-ce09-43b6-8d90-072588e7901c" xsi:nil="true"/>
    <PublishTargets xmlns="7851d254-ce09-43b6-8d90-072588e7901c">OfficeOnline,OfficeOnlineVNext</PublishTargets>
    <AcquiredFrom xmlns="7851d254-ce09-43b6-8d90-072588e7901c">Internal MS</AcquiredFrom>
    <AssetStart xmlns="7851d254-ce09-43b6-8d90-072588e7901c">2012-01-17T18:25:00+00:00</AssetStart>
    <FriendlyTitle xmlns="7851d254-ce09-43b6-8d90-072588e7901c" xsi:nil="true"/>
    <Provider xmlns="7851d254-ce09-43b6-8d90-072588e7901c" xsi:nil="true"/>
    <LastHandOff xmlns="7851d254-ce09-43b6-8d90-072588e7901c" xsi:nil="true"/>
    <Manager xmlns="7851d254-ce09-43b6-8d90-072588e7901c" xsi:nil="true"/>
    <UALocRecommendation xmlns="7851d254-ce09-43b6-8d90-072588e7901c">Localize</UALocRecommendation>
    <ArtSampleDocs xmlns="7851d254-ce09-43b6-8d90-072588e7901c" xsi:nil="true"/>
    <UACurrentWords xmlns="7851d254-ce09-43b6-8d90-072588e7901c" xsi:nil="true"/>
    <TPClientViewer xmlns="7851d254-ce09-43b6-8d90-072588e7901c" xsi:nil="true"/>
    <TemplateStatus xmlns="7851d254-ce09-43b6-8d90-072588e7901c">Complete</TemplateStatus>
    <ShowIn xmlns="7851d254-ce09-43b6-8d90-072588e7901c">Show everywhere</ShowIn>
    <CSXHash xmlns="7851d254-ce09-43b6-8d90-072588e7901c" xsi:nil="true"/>
    <Downloads xmlns="7851d254-ce09-43b6-8d90-072588e7901c">0</Downloads>
    <VoteCount xmlns="7851d254-ce09-43b6-8d90-072588e7901c" xsi:nil="true"/>
    <OOCacheId xmlns="7851d254-ce09-43b6-8d90-072588e7901c" xsi:nil="true"/>
    <IsDeleted xmlns="7851d254-ce09-43b6-8d90-072588e7901c">false</IsDeleted>
    <InternalTagsTaxHTField0 xmlns="7851d254-ce09-43b6-8d90-072588e7901c">
      <Terms xmlns="http://schemas.microsoft.com/office/infopath/2007/PartnerControls"/>
    </InternalTagsTaxHTField0>
    <UANotes xmlns="7851d254-ce09-43b6-8d90-072588e7901c">2003 to 2007 conversion</UANotes>
    <AssetExpire xmlns="7851d254-ce09-43b6-8d90-072588e7901c">2035-01-01T08:00:00+00:00</AssetExpire>
    <CSXSubmissionMarket xmlns="7851d254-ce09-43b6-8d90-072588e7901c" xsi:nil="true"/>
    <DSATActionTaken xmlns="7851d254-ce09-43b6-8d90-072588e7901c" xsi:nil="true"/>
    <SubmitterId xmlns="7851d254-ce09-43b6-8d90-072588e7901c" xsi:nil="true"/>
    <EditorialTags xmlns="7851d254-ce09-43b6-8d90-072588e7901c" xsi:nil="true"/>
    <TPExecutable xmlns="7851d254-ce09-43b6-8d90-072588e7901c" xsi:nil="true"/>
    <CSXSubmissionDate xmlns="7851d254-ce09-43b6-8d90-072588e7901c" xsi:nil="true"/>
    <CSXUpdate xmlns="7851d254-ce09-43b6-8d90-072588e7901c">false</CSXUpdate>
    <AssetType xmlns="7851d254-ce09-43b6-8d90-072588e7901c">TP</AssetType>
    <ApprovalLog xmlns="7851d254-ce09-43b6-8d90-072588e7901c" xsi:nil="true"/>
    <BugNumber xmlns="7851d254-ce09-43b6-8d90-072588e7901c" xsi:nil="true"/>
    <OriginAsset xmlns="7851d254-ce09-43b6-8d90-072588e7901c" xsi:nil="true"/>
    <TPComponent xmlns="7851d254-ce09-43b6-8d90-072588e7901c" xsi:nil="true"/>
    <Milestone xmlns="7851d254-ce09-43b6-8d90-072588e7901c" xsi:nil="true"/>
    <RecommendationsModifier xmlns="7851d254-ce09-43b6-8d90-072588e7901c" xsi:nil="true"/>
    <AssetId xmlns="7851d254-ce09-43b6-8d90-072588e7901c">TP102817140</AssetId>
    <PolicheckWords xmlns="7851d254-ce09-43b6-8d90-072588e7901c" xsi:nil="true"/>
    <TPLaunchHelpLink xmlns="7851d254-ce09-43b6-8d90-072588e7901c" xsi:nil="true"/>
    <IntlLocPriority xmlns="7851d254-ce09-43b6-8d90-072588e7901c" xsi:nil="true"/>
    <TPApplication xmlns="7851d254-ce09-43b6-8d90-072588e7901c" xsi:nil="true"/>
    <IntlLangReviewer xmlns="7851d254-ce09-43b6-8d90-072588e7901c" xsi:nil="true"/>
    <HandoffToMSDN xmlns="7851d254-ce09-43b6-8d90-072588e7901c" xsi:nil="true"/>
    <PlannedPubDate xmlns="7851d254-ce09-43b6-8d90-072588e7901c" xsi:nil="true"/>
    <CrawlForDependencies xmlns="7851d254-ce09-43b6-8d90-072588e7901c">false</CrawlForDependencies>
    <LocLastLocAttemptVersionLookup xmlns="7851d254-ce09-43b6-8d90-072588e7901c">790701</LocLastLocAttemptVersionLookup>
    <TrustLevel xmlns="7851d254-ce09-43b6-8d90-072588e7901c">1 Microsoft Managed Content</TrustLevel>
    <CampaignTagsTaxHTField0 xmlns="7851d254-ce09-43b6-8d90-072588e7901c">
      <Terms xmlns="http://schemas.microsoft.com/office/infopath/2007/PartnerControls"/>
    </CampaignTagsTaxHTField0>
    <TPNamespace xmlns="7851d254-ce09-43b6-8d90-072588e7901c" xsi:nil="true"/>
    <TaxCatchAll xmlns="7851d254-ce09-43b6-8d90-072588e7901c"/>
    <IsSearchable xmlns="7851d254-ce09-43b6-8d90-072588e7901c">true</IsSearchable>
    <TemplateTemplateType xmlns="7851d254-ce09-43b6-8d90-072588e7901c">PowerPoint 12 Default</TemplateTemplateType>
    <Markets xmlns="7851d254-ce09-43b6-8d90-072588e7901c"/>
    <IntlLangReview xmlns="7851d254-ce09-43b6-8d90-072588e7901c">false</IntlLangReview>
    <UAProjectedTotalWords xmlns="7851d254-ce09-43b6-8d90-072588e7901c" xsi:nil="true"/>
    <OutputCachingOn xmlns="7851d254-ce09-43b6-8d90-072588e7901c">false</OutputCachingOn>
    <APAuthor xmlns="7851d254-ce09-43b6-8d90-072588e7901c">
      <UserInfo>
        <DisplayName/>
        <AccountId>1928</AccountId>
        <AccountType/>
      </UserInfo>
    </APAuthor>
    <TPCommandLine xmlns="7851d254-ce09-43b6-8d90-072588e7901c" xsi:nil="true"/>
    <LocManualTestRequired xmlns="7851d254-ce09-43b6-8d90-072588e7901c">false</LocManualTestRequired>
    <TPAppVersion xmlns="7851d254-ce09-43b6-8d90-072588e7901c" xsi:nil="true"/>
    <EditorialStatus xmlns="7851d254-ce09-43b6-8d90-072588e7901c" xsi:nil="true"/>
    <LastModifiedDateTime xmlns="7851d254-ce09-43b6-8d90-072588e7901c" xsi:nil="true"/>
    <TPLaunchHelpLinkType xmlns="7851d254-ce09-43b6-8d90-072588e7901c">Template</TPLaunchHelpLinkType>
    <OriginalRelease xmlns="7851d254-ce09-43b6-8d90-072588e7901c">14</OriginalRelease>
    <ScenarioTagsTaxHTField0 xmlns="7851d254-ce09-43b6-8d90-072588e7901c">
      <Terms xmlns="http://schemas.microsoft.com/office/infopath/2007/PartnerControls"/>
    </ScenarioTagsTaxHTField0>
    <LocalizationTagsTaxHTField0 xmlns="7851d254-ce09-43b6-8d90-072588e7901c">
      <Terms xmlns="http://schemas.microsoft.com/office/infopath/2007/PartnerControls"/>
    </LocalizationTagsTaxHTField0>
    <LocMarketGroupTiers2 xmlns="7851d254-ce09-43b6-8d90-072588e790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B888328A8731147A9E2416CA6C7A65B0400DC6FA6ECFB23F54F9F45EE586A6D0A65" ma:contentTypeVersion="56" ma:contentTypeDescription="Create a new document." ma:contentTypeScope="" ma:versionID="c97688fe8962075e95d1f794ee1b82d8">
  <xsd:schema xmlns:xsd="http://www.w3.org/2001/XMLSchema" xmlns:xs="http://www.w3.org/2001/XMLSchema" xmlns:p="http://schemas.microsoft.com/office/2006/metadata/properties" xmlns:ns2="7851d254-ce09-43b6-8d90-072588e7901c" targetNamespace="http://schemas.microsoft.com/office/2006/metadata/properties" ma:root="true" ma:fieldsID="c225bda33905c745071d9d8b7e170627" ns2:_="">
    <xsd:import namespace="7851d254-ce09-43b6-8d90-072588e7901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1d254-ce09-43b6-8d90-072588e7901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9ebba19d-2be4-461d-87e9-c05e5ebbf56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C164E808-44FA-4F5F-91C3-AF5B09309907}" ma:internalName="CSXSubmissionMarket" ma:readOnly="false" ma:showField="MarketName" ma:web="7851d254-ce09-43b6-8d90-072588e7901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c66e03a-b58b-4d86-891b-8e445e1562f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AD356C7F-0981-4C41-B229-50D503AAD5E8}" ma:internalName="InProjectListLookup" ma:readOnly="true" ma:showField="InProjectLis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575b5594-eef4-4833-b257-601720e535bd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AD356C7F-0981-4C41-B229-50D503AAD5E8}" ma:internalName="LastCompleteVersionLookup" ma:readOnly="true" ma:showField="LastComplete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AD356C7F-0981-4C41-B229-50D503AAD5E8}" ma:internalName="LastPreviewErrorLookup" ma:readOnly="true" ma:showField="LastPreview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AD356C7F-0981-4C41-B229-50D503AAD5E8}" ma:internalName="LastPreviewResultLookup" ma:readOnly="true" ma:showField="LastPreview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AD356C7F-0981-4C41-B229-50D503AAD5E8}" ma:internalName="LastPreviewAttemptDateLookup" ma:readOnly="true" ma:showField="LastPreview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AD356C7F-0981-4C41-B229-50D503AAD5E8}" ma:internalName="LastPreviewedByLookup" ma:readOnly="true" ma:showField="LastPreview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AD356C7F-0981-4C41-B229-50D503AAD5E8}" ma:internalName="LastPreviewTimeLookup" ma:readOnly="true" ma:showField="LastPreview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AD356C7F-0981-4C41-B229-50D503AAD5E8}" ma:internalName="LastPreviewVersionLookup" ma:readOnly="true" ma:showField="LastPreview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AD356C7F-0981-4C41-B229-50D503AAD5E8}" ma:internalName="LastPublishErrorLookup" ma:readOnly="true" ma:showField="LastPublish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AD356C7F-0981-4C41-B229-50D503AAD5E8}" ma:internalName="LastPublishResultLookup" ma:readOnly="true" ma:showField="LastPublish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AD356C7F-0981-4C41-B229-50D503AAD5E8}" ma:internalName="LastPublishAttemptDateLookup" ma:readOnly="true" ma:showField="LastPublish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AD356C7F-0981-4C41-B229-50D503AAD5E8}" ma:internalName="LastPublishedByLookup" ma:readOnly="true" ma:showField="LastPublish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AD356C7F-0981-4C41-B229-50D503AAD5E8}" ma:internalName="LastPublishTimeLookup" ma:readOnly="true" ma:showField="LastPublish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AD356C7F-0981-4C41-B229-50D503AAD5E8}" ma:internalName="LastPublishVersionLookup" ma:readOnly="true" ma:showField="LastPublish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17F96094-CC23-4712-BE97-DE1DD51648A2}" ma:internalName="LocLastLocAttemptVersionLookup" ma:readOnly="false" ma:showField="LastLocAttemptVersion" ma:web="7851d254-ce09-43b6-8d90-072588e7901c">
      <xsd:simpleType>
        <xsd:restriction base="dms:Lookup"/>
      </xsd:simpleType>
    </xsd:element>
    <xsd:element name="LocLastLocAttemptVersionTypeLookup" ma:index="71" nillable="true" ma:displayName="Loc Last Loc Attempt Version Type" ma:default="" ma:list="{17F96094-CC23-4712-BE97-DE1DD51648A2}" ma:internalName="LocLastLocAttemptVersionTypeLookup" ma:readOnly="true" ma:showField="LastLocAttemptVersionType" ma:web="7851d254-ce09-43b6-8d90-072588e7901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17F96094-CC23-4712-BE97-DE1DD51648A2}" ma:internalName="LocNewPublishedVersionLookup" ma:readOnly="true" ma:showField="NewPublishedVersion" ma:web="7851d254-ce09-43b6-8d90-072588e7901c">
      <xsd:simpleType>
        <xsd:restriction base="dms:Lookup"/>
      </xsd:simpleType>
    </xsd:element>
    <xsd:element name="LocOverallHandbackStatusLookup" ma:index="75" nillable="true" ma:displayName="Loc Overall Handback Status" ma:default="" ma:list="{17F96094-CC23-4712-BE97-DE1DD51648A2}" ma:internalName="LocOverallHandbackStatusLookup" ma:readOnly="true" ma:showField="OverallHandbackStatus" ma:web="7851d254-ce09-43b6-8d90-072588e7901c">
      <xsd:simpleType>
        <xsd:restriction base="dms:Lookup"/>
      </xsd:simpleType>
    </xsd:element>
    <xsd:element name="LocOverallLocStatusLookup" ma:index="76" nillable="true" ma:displayName="Loc Overall Localize Status" ma:default="" ma:list="{17F96094-CC23-4712-BE97-DE1DD51648A2}" ma:internalName="LocOverallLocStatusLookup" ma:readOnly="true" ma:showField="OverallLocStatus" ma:web="7851d254-ce09-43b6-8d90-072588e7901c">
      <xsd:simpleType>
        <xsd:restriction base="dms:Lookup"/>
      </xsd:simpleType>
    </xsd:element>
    <xsd:element name="LocOverallPreviewStatusLookup" ma:index="77" nillable="true" ma:displayName="Loc Overall Preview Status" ma:default="" ma:list="{17F96094-CC23-4712-BE97-DE1DD51648A2}" ma:internalName="LocOverallPreviewStatusLookup" ma:readOnly="true" ma:showField="OverallPreviewStatus" ma:web="7851d254-ce09-43b6-8d90-072588e7901c">
      <xsd:simpleType>
        <xsd:restriction base="dms:Lookup"/>
      </xsd:simpleType>
    </xsd:element>
    <xsd:element name="LocOverallPublishStatusLookup" ma:index="78" nillable="true" ma:displayName="Loc Overall Publish Status" ma:default="" ma:list="{17F96094-CC23-4712-BE97-DE1DD51648A2}" ma:internalName="LocOverallPublishStatusLookup" ma:readOnly="true" ma:showField="OverallPublishStatus" ma:web="7851d254-ce09-43b6-8d90-072588e7901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17F96094-CC23-4712-BE97-DE1DD51648A2}" ma:internalName="LocProcessedForHandoffsLookup" ma:readOnly="true" ma:showField="ProcessedForHandoffs" ma:web="7851d254-ce09-43b6-8d90-072588e7901c">
      <xsd:simpleType>
        <xsd:restriction base="dms:Lookup"/>
      </xsd:simpleType>
    </xsd:element>
    <xsd:element name="LocProcessedForMarketsLookup" ma:index="81" nillable="true" ma:displayName="Loc Processed For Markets" ma:default="" ma:list="{17F96094-CC23-4712-BE97-DE1DD51648A2}" ma:internalName="LocProcessedForMarketsLookup" ma:readOnly="true" ma:showField="ProcessedForMarkets" ma:web="7851d254-ce09-43b6-8d90-072588e7901c">
      <xsd:simpleType>
        <xsd:restriction base="dms:Lookup"/>
      </xsd:simpleType>
    </xsd:element>
    <xsd:element name="LocPublishedDependentAssetsLookup" ma:index="82" nillable="true" ma:displayName="Loc Published Dependent Assets" ma:default="" ma:list="{17F96094-CC23-4712-BE97-DE1DD51648A2}" ma:internalName="LocPublishedDependentAssetsLookup" ma:readOnly="true" ma:showField="PublishedDependentAssets" ma:web="7851d254-ce09-43b6-8d90-072588e7901c">
      <xsd:simpleType>
        <xsd:restriction base="dms:Lookup"/>
      </xsd:simpleType>
    </xsd:element>
    <xsd:element name="LocPublishedLinkedAssetsLookup" ma:index="83" nillable="true" ma:displayName="Loc Published Linked Assets" ma:default="" ma:list="{17F96094-CC23-4712-BE97-DE1DD51648A2}" ma:internalName="LocPublishedLinkedAssetsLookup" ma:readOnly="true" ma:showField="PublishedLinkedAssets" ma:web="7851d254-ce09-43b6-8d90-072588e7901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b1ddce1b-f703-4c9f-819c-e88ccecfe8e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C164E808-44FA-4F5F-91C3-AF5B09309907}" ma:internalName="Markets" ma:readOnly="false" ma:showField="MarketNa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AD356C7F-0981-4C41-B229-50D503AAD5E8}" ma:internalName="NumOfRatingsLookup" ma:readOnly="true" ma:showField="NumOfRating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AD356C7F-0981-4C41-B229-50D503AAD5E8}" ma:internalName="PublishStatusLookup" ma:readOnly="false" ma:showField="PublishStatu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3f195d06-aec0-4d35-9b7e-8061da1a13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73ff1703-6c3c-47c1-ae53-2bc507bafe3b}" ma:internalName="TaxCatchAll" ma:showField="CatchAllData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73ff1703-6c3c-47c1-ae53-2bc507bafe3b}" ma:internalName="TaxCatchAllLabel" ma:readOnly="true" ma:showField="CatchAllDataLabel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D129AB-4D16-41DE-8B61-ACEF0B352548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7851d254-ce09-43b6-8d90-072588e7901c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D51006-ADA4-4E46-999E-C2F4B45D23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D0D30-9299-4988-B14F-4400B803C2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51d254-ce09-43b6-8d90-072588e79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struttura Fuochi artificiali</Template>
  <TotalTime>255</TotalTime>
  <Words>611</Words>
  <Application>Microsoft Macintosh PowerPoint</Application>
  <PresentationFormat>Presentazione su schermo (4:3)</PresentationFormat>
  <Paragraphs>84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 Black</vt:lpstr>
      <vt:lpstr>Calibri</vt:lpstr>
      <vt:lpstr>Times New Roman</vt:lpstr>
      <vt:lpstr>Tema di Office</vt:lpstr>
      <vt:lpstr>Creato da: MEGAN (2E 2025)</vt:lpstr>
      <vt:lpstr>LE ORIGINI</vt:lpstr>
      <vt:lpstr>CHI SONO E COSA FANNO</vt:lpstr>
      <vt:lpstr>ALL’ INTERNO DI UNA CASERMA DEI POMPIERI</vt:lpstr>
      <vt:lpstr>EQUIPAGGIAMENTO</vt:lpstr>
      <vt:lpstr>Presentazione standard di PowerPoint</vt:lpstr>
      <vt:lpstr>Presentazione standard di PowerPoint</vt:lpstr>
      <vt:lpstr>LE PRIMA DONNE  VIGILESSE IN SVIZZERA</vt:lpstr>
      <vt:lpstr>QUANTO GUADAGNA CIRCA UN POMPIERE SVIZZERO?</vt:lpstr>
      <vt:lpstr>QUALE È LA COMPONENTE PIU IMPORTANTE IN UN CAMION DEI POMPIERI?</vt:lpstr>
      <vt:lpstr>CAUSE UMANE PIÙ COMUNI DEGLI INCENDI</vt:lpstr>
      <vt:lpstr>CATASTROFE A SOMEO UNA DELLE PIÙ VASTE DEL TICINO</vt:lpstr>
      <vt:lpstr>Immagini reali incendio di Someo tratte dal libro Corpo civici Locarno </vt:lpstr>
      <vt:lpstr>QUAL È IL MOTTO DEI POMPIERI?</vt:lpstr>
      <vt:lpstr>VIDEO INTERVISTA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Creato da: MEGAN PEVERADA</dc:title>
  <dc:subject/>
  <dc:creator>Megan Peverada</dc:creator>
  <cp:keywords/>
  <dc:description/>
  <cp:lastModifiedBy>Pordenone Gian Franco</cp:lastModifiedBy>
  <cp:revision>541</cp:revision>
  <cp:lastPrinted>1601-01-01T00:00:00Z</cp:lastPrinted>
  <dcterms:created xsi:type="dcterms:W3CDTF">2025-09-25T13:06:46Z</dcterms:created>
  <dcterms:modified xsi:type="dcterms:W3CDTF">2026-03-03T13:59:41Z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TC102037731040</vt:lpwstr>
  </property>
  <property fmtid="{D5CDD505-2E9C-101B-9397-08002B2CF9AE}" pid="3" name="InternalTags">
    <vt:lpwstr/>
  </property>
  <property fmtid="{D5CDD505-2E9C-101B-9397-08002B2CF9AE}" pid="4" name="ContentTypeId">
    <vt:lpwstr>0x010100FB888328A8731147A9E2416CA6C7A65B0400DC6FA6ECFB23F54F9F45EE586A6D0A65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8243700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