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Autore e data</a:t>
            </a:r>
          </a:p>
        </p:txBody>
      </p:sp>
      <p:sp>
        <p:nvSpPr>
          <p:cNvPr id="12" name="Titolo presentazion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13" name="Corpo livello uno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ettagli informazion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Dettagli informazione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Attribuzione</a:t>
            </a:r>
          </a:p>
        </p:txBody>
      </p:sp>
      <p:sp>
        <p:nvSpPr>
          <p:cNvPr id="116" name="Corpo livello uno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“Citazione degna di nota”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olo presentazion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23" name="Autore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Autore e data</a:t>
            </a:r>
          </a:p>
        </p:txBody>
      </p:sp>
      <p:sp>
        <p:nvSpPr>
          <p:cNvPr id="24" name="Corpo livello uno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Sottotitolo diapositiva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4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1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olo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Sottotitolo diapositiva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Sottotitolo programma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programma</a:t>
            </a:r>
          </a:p>
        </p:txBody>
      </p:sp>
      <p:sp>
        <p:nvSpPr>
          <p:cNvPr id="90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"/><Relationship Id="rId3" Type="http://schemas.openxmlformats.org/officeDocument/2006/relationships/image" Target="../media/image19.png"/><Relationship Id="rId4" Type="http://schemas.openxmlformats.org/officeDocument/2006/relationships/image" Target="../media/image10.jpeg"/><Relationship Id="rId5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1.png"/><Relationship Id="rId4" Type="http://schemas.openxmlformats.org/officeDocument/2006/relationships/image" Target="../media/image12.jpeg"/><Relationship Id="rId5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"/><Relationship Id="rId3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6" Type="http://schemas.openxmlformats.org/officeDocument/2006/relationships/image" Target="../media/image2.tif"/><Relationship Id="rId7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3.jpeg"/><Relationship Id="rId6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8.png"/><Relationship Id="rId4" Type="http://schemas.openxmlformats.org/officeDocument/2006/relationships/image" Target="../media/image6.jpeg"/><Relationship Id="rId5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6.tif"/><Relationship Id="rId5" Type="http://schemas.openxmlformats.org/officeDocument/2006/relationships/image" Target="../media/image11.png"/><Relationship Id="rId6" Type="http://schemas.openxmlformats.org/officeDocument/2006/relationships/image" Target="../media/image7.tif"/><Relationship Id="rId7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Relationship Id="rId3" Type="http://schemas.openxmlformats.org/officeDocument/2006/relationships/image" Target="../media/image13.png"/><Relationship Id="rId4" Type="http://schemas.openxmlformats.org/officeDocument/2006/relationships/image" Target="../media/image7.jpeg"/><Relationship Id="rId5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15.png"/><Relationship Id="rId4" Type="http://schemas.openxmlformats.org/officeDocument/2006/relationships/image" Target="../media/image8.jpeg"/><Relationship Id="rId5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Relationship Id="rId3" Type="http://schemas.openxmlformats.org/officeDocument/2006/relationships/image" Target="../media/image17.png"/><Relationship Id="rId4" Type="http://schemas.openxmlformats.org/officeDocument/2006/relationships/image" Target="../media/image9.jpeg"/><Relationship Id="rId5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Roaring Twenties"/>
          <p:cNvSpPr txBox="1"/>
          <p:nvPr>
            <p:ph type="ctrTitle"/>
          </p:nvPr>
        </p:nvSpPr>
        <p:spPr>
          <a:xfrm>
            <a:off x="1798918" y="1271667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 spc="-280" sz="14000"/>
            </a:lvl1pPr>
          </a:lstStyle>
          <a:p>
            <a:pPr/>
            <a:r>
              <a:t>The Roaring Twenties</a:t>
            </a:r>
          </a:p>
        </p:txBody>
      </p:sp>
      <p:sp>
        <p:nvSpPr>
          <p:cNvPr id="152" name="alcune fotografie dai ruggenti anni 1920"/>
          <p:cNvSpPr txBox="1"/>
          <p:nvPr>
            <p:ph type="subTitle" sz="quarter" idx="1"/>
          </p:nvPr>
        </p:nvSpPr>
        <p:spPr>
          <a:xfrm>
            <a:off x="1206500" y="7850304"/>
            <a:ext cx="21971000" cy="1905001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alcune fotografie dai ruggenti anni 1920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a donna più emancipata"/>
          <p:cNvSpPr txBox="1"/>
          <p:nvPr>
            <p:ph type="ctrTitle"/>
          </p:nvPr>
        </p:nvSpPr>
        <p:spPr>
          <a:xfrm>
            <a:off x="994949" y="1195223"/>
            <a:ext cx="12446842" cy="1872453"/>
          </a:xfrm>
          <a:prstGeom prst="rect">
            <a:avLst/>
          </a:prstGeom>
        </p:spPr>
        <p:txBody>
          <a:bodyPr/>
          <a:lstStyle>
            <a:lvl1pPr defTabSz="1901904">
              <a:defRPr spc="-171" sz="8580"/>
            </a:lvl1pPr>
          </a:lstStyle>
          <a:p>
            <a:pPr/>
            <a:r>
              <a:t>la donna più emancipata</a:t>
            </a:r>
          </a:p>
        </p:txBody>
      </p:sp>
      <p:sp>
        <p:nvSpPr>
          <p:cNvPr id="234" name="in un clima gioioso"/>
          <p:cNvSpPr txBox="1"/>
          <p:nvPr>
            <p:ph type="subTitle" sz="quarter" idx="1"/>
          </p:nvPr>
        </p:nvSpPr>
        <p:spPr>
          <a:xfrm>
            <a:off x="13623619" y="10480110"/>
            <a:ext cx="7877715" cy="4094402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in un clima gioioso</a:t>
            </a:r>
          </a:p>
        </p:txBody>
      </p:sp>
      <p:grpSp>
        <p:nvGrpSpPr>
          <p:cNvPr id="237" name="1081.tiff"/>
          <p:cNvGrpSpPr/>
          <p:nvPr/>
        </p:nvGrpSpPr>
        <p:grpSpPr>
          <a:xfrm>
            <a:off x="14536315" y="2200647"/>
            <a:ext cx="8608271" cy="6530927"/>
            <a:chOff x="0" y="0"/>
            <a:chExt cx="8608269" cy="6530925"/>
          </a:xfrm>
        </p:grpSpPr>
        <p:pic>
          <p:nvPicPr>
            <p:cNvPr id="236" name="1081.tiff" descr="1081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354270" cy="62007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5" name="1081.tiff" descr="1081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608270" cy="6530927"/>
            </a:xfrm>
            <a:prstGeom prst="rect">
              <a:avLst/>
            </a:prstGeom>
            <a:effectLst/>
          </p:spPr>
        </p:pic>
      </p:grpSp>
      <p:grpSp>
        <p:nvGrpSpPr>
          <p:cNvPr id="240" name="H_catwalk_yourself_1920s_opening1.jpg"/>
          <p:cNvGrpSpPr/>
          <p:nvPr/>
        </p:nvGrpSpPr>
        <p:grpSpPr>
          <a:xfrm>
            <a:off x="1968657" y="4545040"/>
            <a:ext cx="10036686" cy="7208651"/>
            <a:chOff x="0" y="0"/>
            <a:chExt cx="10036685" cy="7208649"/>
          </a:xfrm>
        </p:grpSpPr>
        <p:pic>
          <p:nvPicPr>
            <p:cNvPr id="239" name="H_catwalk_yourself_1920s_opening1.jpg" descr="H_catwalk_yourself_1920s_opening1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782686" cy="68784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H_catwalk_yourself_1920s_opening1.jpg" descr="H_catwalk_yourself_1920s_opening1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036686" cy="72086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este senz’alcol"/>
          <p:cNvSpPr txBox="1"/>
          <p:nvPr>
            <p:ph type="ctrTitle"/>
          </p:nvPr>
        </p:nvSpPr>
        <p:spPr>
          <a:xfrm>
            <a:off x="2794365" y="1076739"/>
            <a:ext cx="9524127" cy="1809939"/>
          </a:xfrm>
          <a:prstGeom prst="rect">
            <a:avLst/>
          </a:prstGeom>
        </p:spPr>
        <p:txBody>
          <a:bodyPr/>
          <a:lstStyle>
            <a:lvl1pPr defTabSz="2292038">
              <a:defRPr spc="-206" sz="10340"/>
            </a:lvl1pPr>
          </a:lstStyle>
          <a:p>
            <a:pPr/>
            <a:r>
              <a:t>feste senz’alcol</a:t>
            </a:r>
          </a:p>
        </p:txBody>
      </p:sp>
      <p:sp>
        <p:nvSpPr>
          <p:cNvPr id="243" name="a causa del proibizionismo, paradiso per la mafia"/>
          <p:cNvSpPr txBox="1"/>
          <p:nvPr>
            <p:ph type="subTitle" sz="quarter" idx="1"/>
          </p:nvPr>
        </p:nvSpPr>
        <p:spPr>
          <a:xfrm>
            <a:off x="9937549" y="10246407"/>
            <a:ext cx="12487960" cy="2749795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a causa del proibizionismo, paradiso per la mafia</a:t>
            </a:r>
          </a:p>
        </p:txBody>
      </p:sp>
      <p:grpSp>
        <p:nvGrpSpPr>
          <p:cNvPr id="246" name="proibizionismo1.jpg"/>
          <p:cNvGrpSpPr/>
          <p:nvPr/>
        </p:nvGrpSpPr>
        <p:grpSpPr>
          <a:xfrm>
            <a:off x="1130292" y="4152900"/>
            <a:ext cx="11684001" cy="5410200"/>
            <a:chOff x="0" y="0"/>
            <a:chExt cx="11684000" cy="5410200"/>
          </a:xfrm>
        </p:grpSpPr>
        <p:pic>
          <p:nvPicPr>
            <p:cNvPr id="245" name="proibizionismo1.jpg" descr="proibizionismo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430000" cy="5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proibizionismo1.jpg" descr="proibizionismo1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84000" cy="5410200"/>
            </a:xfrm>
            <a:prstGeom prst="rect">
              <a:avLst/>
            </a:prstGeom>
            <a:effectLst/>
          </p:spPr>
        </p:pic>
      </p:grpSp>
      <p:grpSp>
        <p:nvGrpSpPr>
          <p:cNvPr id="249" name="Masseria-death-300x237.jpg"/>
          <p:cNvGrpSpPr/>
          <p:nvPr/>
        </p:nvGrpSpPr>
        <p:grpSpPr>
          <a:xfrm>
            <a:off x="14590709" y="1483226"/>
            <a:ext cx="7931885" cy="6395729"/>
            <a:chOff x="0" y="0"/>
            <a:chExt cx="7931884" cy="6395728"/>
          </a:xfrm>
        </p:grpSpPr>
        <p:pic>
          <p:nvPicPr>
            <p:cNvPr id="248" name="Masseria-death-300x237.jpg" descr="Masseria-death-300x237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677885" cy="60655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Masseria-death-300x237.jpg" descr="Masseria-death-300x237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931885" cy="6395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questo e altro ancora…"/>
          <p:cNvSpPr txBox="1"/>
          <p:nvPr>
            <p:ph type="ctrTitle"/>
          </p:nvPr>
        </p:nvSpPr>
        <p:spPr>
          <a:xfrm>
            <a:off x="10320190" y="2948785"/>
            <a:ext cx="12913981" cy="2230947"/>
          </a:xfrm>
          <a:prstGeom prst="rect">
            <a:avLst/>
          </a:prstGeom>
        </p:spPr>
        <p:txBody>
          <a:bodyPr/>
          <a:lstStyle>
            <a:lvl1pPr defTabSz="2072588">
              <a:defRPr spc="-187" sz="9350"/>
            </a:lvl1pPr>
          </a:lstStyle>
          <a:p>
            <a:pPr/>
            <a:r>
              <a:t>questo e altro ancora…</a:t>
            </a:r>
          </a:p>
        </p:txBody>
      </p:sp>
      <p:sp>
        <p:nvSpPr>
          <p:cNvPr id="252" name="…sono stati i ruggenti anni 1920"/>
          <p:cNvSpPr txBox="1"/>
          <p:nvPr>
            <p:ph type="subTitle" sz="quarter" idx="1"/>
          </p:nvPr>
        </p:nvSpPr>
        <p:spPr>
          <a:xfrm>
            <a:off x="9547770" y="8300005"/>
            <a:ext cx="13463556" cy="1375716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…sono stati i ruggenti anni 1920</a:t>
            </a:r>
          </a:p>
        </p:txBody>
      </p:sp>
      <p:grpSp>
        <p:nvGrpSpPr>
          <p:cNvPr id="255" name="The%20Roaring%20Twenties.tiff"/>
          <p:cNvGrpSpPr/>
          <p:nvPr/>
        </p:nvGrpSpPr>
        <p:grpSpPr>
          <a:xfrm>
            <a:off x="828869" y="1512224"/>
            <a:ext cx="8418563" cy="10601746"/>
            <a:chOff x="0" y="0"/>
            <a:chExt cx="8418562" cy="10601745"/>
          </a:xfrm>
        </p:grpSpPr>
        <p:pic>
          <p:nvPicPr>
            <p:cNvPr id="254" name="The%20Roaring%20Twenties.tiff" descr="The%20Roaring%20Twenties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164563" cy="102715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The%20Roaring%20Twenties.tiff" descr="The%20Roaring%20Twenties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18563" cy="106017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  <p:bldP build="whole" bldLvl="1" animBg="1" rev="0" advAuto="0" spid="25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enry Ford"/>
          <p:cNvSpPr txBox="1"/>
          <p:nvPr>
            <p:ph type="ctrTitle"/>
          </p:nvPr>
        </p:nvSpPr>
        <p:spPr>
          <a:xfrm>
            <a:off x="5969552" y="910861"/>
            <a:ext cx="21971004" cy="1809940"/>
          </a:xfrm>
          <a:prstGeom prst="rect">
            <a:avLst/>
          </a:prstGeom>
        </p:spPr>
        <p:txBody>
          <a:bodyPr/>
          <a:lstStyle>
            <a:lvl1pPr>
              <a:defRPr spc="-220" sz="11000"/>
            </a:lvl1pPr>
          </a:lstStyle>
          <a:p>
            <a:pPr/>
            <a:r>
              <a:t>Henry Ford </a:t>
            </a:r>
          </a:p>
        </p:txBody>
      </p:sp>
      <p:sp>
        <p:nvSpPr>
          <p:cNvPr id="155" name="l’auto accessibile grazie alla catena di montaggio"/>
          <p:cNvSpPr txBox="1"/>
          <p:nvPr>
            <p:ph type="subTitle" sz="quarter" idx="1"/>
          </p:nvPr>
        </p:nvSpPr>
        <p:spPr>
          <a:xfrm>
            <a:off x="1932989" y="10233469"/>
            <a:ext cx="10850132" cy="2341196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l’auto accessibile grazie alla catena di montaggio</a:t>
            </a:r>
          </a:p>
        </p:txBody>
      </p:sp>
      <p:grpSp>
        <p:nvGrpSpPr>
          <p:cNvPr id="158" name="taylorism.jpg"/>
          <p:cNvGrpSpPr/>
          <p:nvPr/>
        </p:nvGrpSpPr>
        <p:grpSpPr>
          <a:xfrm>
            <a:off x="1721757" y="3822700"/>
            <a:ext cx="8582706" cy="6070600"/>
            <a:chOff x="0" y="0"/>
            <a:chExt cx="8582705" cy="6070600"/>
          </a:xfrm>
        </p:grpSpPr>
        <p:pic>
          <p:nvPicPr>
            <p:cNvPr id="157" name="taylorism.jpg" descr="tayloris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328706" cy="574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taylorism.jpg" descr="taylorism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582706" cy="6070600"/>
            </a:xfrm>
            <a:prstGeom prst="rect">
              <a:avLst/>
            </a:prstGeom>
            <a:effectLst/>
          </p:spPr>
        </p:pic>
      </p:grpSp>
      <p:grpSp>
        <p:nvGrpSpPr>
          <p:cNvPr id="161" name="5%20Model%20Ts%20(Tin%20Lizzies)(6).tiff"/>
          <p:cNvGrpSpPr/>
          <p:nvPr/>
        </p:nvGrpSpPr>
        <p:grpSpPr>
          <a:xfrm>
            <a:off x="15299148" y="522663"/>
            <a:ext cx="7814202" cy="4752512"/>
            <a:chOff x="0" y="0"/>
            <a:chExt cx="7814201" cy="4752511"/>
          </a:xfrm>
        </p:grpSpPr>
        <p:pic>
          <p:nvPicPr>
            <p:cNvPr id="160" name="5%20Model%20Ts%20(Tin%20Lizzies)(6).tiff" descr="5%20Model%20Ts%20(Tin%20Lizzies)(6)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560202" cy="44223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" name="5%20Model%20Ts%20(Tin%20Lizzies)(6).tiff" descr="5%20Model%20Ts%20(Tin%20Lizzies)(6).tiff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814202" cy="4752512"/>
            </a:xfrm>
            <a:prstGeom prst="rect">
              <a:avLst/>
            </a:prstGeom>
            <a:effectLst/>
          </p:spPr>
        </p:pic>
      </p:grpSp>
      <p:grpSp>
        <p:nvGrpSpPr>
          <p:cNvPr id="164" name="FORDCAR1.tiff"/>
          <p:cNvGrpSpPr/>
          <p:nvPr/>
        </p:nvGrpSpPr>
        <p:grpSpPr>
          <a:xfrm>
            <a:off x="13309282" y="6088668"/>
            <a:ext cx="9025727" cy="6881583"/>
            <a:chOff x="0" y="0"/>
            <a:chExt cx="9025725" cy="6881582"/>
          </a:xfrm>
        </p:grpSpPr>
        <p:pic>
          <p:nvPicPr>
            <p:cNvPr id="163" name="FORDCAR1.tiff" descr="FORDCAR1.tif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8771726" cy="65513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FORDCAR1.tiff" descr="FORDCAR1.tif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025726" cy="68815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 grattacieli"/>
          <p:cNvSpPr txBox="1"/>
          <p:nvPr>
            <p:ph type="ctrTitle"/>
          </p:nvPr>
        </p:nvSpPr>
        <p:spPr>
          <a:xfrm>
            <a:off x="2746788" y="843204"/>
            <a:ext cx="21971004" cy="1809940"/>
          </a:xfrm>
          <a:prstGeom prst="rect">
            <a:avLst/>
          </a:prstGeom>
        </p:spPr>
        <p:txBody>
          <a:bodyPr/>
          <a:lstStyle>
            <a:lvl1pPr>
              <a:defRPr spc="-220" sz="11000"/>
            </a:lvl1pPr>
          </a:lstStyle>
          <a:p>
            <a:pPr/>
            <a:r>
              <a:t>i grattacieli</a:t>
            </a:r>
          </a:p>
        </p:txBody>
      </p:sp>
      <p:sp>
        <p:nvSpPr>
          <p:cNvPr id="167" name="l’essere umano si arrampica verso il cielo"/>
          <p:cNvSpPr txBox="1"/>
          <p:nvPr>
            <p:ph type="subTitle" sz="quarter" idx="1"/>
          </p:nvPr>
        </p:nvSpPr>
        <p:spPr>
          <a:xfrm>
            <a:off x="2667589" y="10280862"/>
            <a:ext cx="10850132" cy="2341196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l’essere umano si arrampica verso il cielo</a:t>
            </a:r>
          </a:p>
        </p:txBody>
      </p:sp>
      <p:pic>
        <p:nvPicPr>
          <p:cNvPr id="168" name="013_MR749~Empire-State-Building-Posters.tiff" descr="013_MR749~Empire-State-Building-Posters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86366" y="3363444"/>
            <a:ext cx="6562275" cy="90031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panoramica-dei-grattacieli-del-financial-district-di-manhattan-sulla-sponda-delleast-river-a-meta-del-xx-secolo-scattata-dal-quartiere-di-brooklyn_4ecbe021_1280x720.jpg"/>
          <p:cNvGrpSpPr/>
          <p:nvPr/>
        </p:nvGrpSpPr>
        <p:grpSpPr>
          <a:xfrm>
            <a:off x="247560" y="3404679"/>
            <a:ext cx="10850132" cy="6290525"/>
            <a:chOff x="0" y="0"/>
            <a:chExt cx="10850130" cy="6290524"/>
          </a:xfrm>
        </p:grpSpPr>
        <p:pic>
          <p:nvPicPr>
            <p:cNvPr id="170" name="panoramica-dei-grattacieli-del-financial-district-di-manhattan-sulla-sponda-delleast-river-a-meta-del-xx-secolo-scattata-dal-quartiere-di-brooklyn_4ecbe021_1280x720.jpg" descr="panoramica-dei-grattacieli-del-financial-district-di-manhattan-sulla-sponda-delleast-river-a-meta-del-xx-secolo-scattata-dal-quartiere-di-brooklyn_4ecbe021_1280x72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0596131" cy="5960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" name="panoramica-dei-grattacieli-del-financial-district-di-manhattan-sulla-sponda-delleast-river-a-meta-del-xx-secolo-scattata-dal-quartiere-di-brooklyn_4ecbe021_1280x720.jpg" descr="panoramica-dei-grattacieli-del-financial-district-di-manhattan-sulla-sponda-delleast-river-a-meta-del-xx-secolo-scattata-dal-quartiere-di-brooklyn_4ecbe021_1280x720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850131" cy="6290525"/>
            </a:xfrm>
            <a:prstGeom prst="rect">
              <a:avLst/>
            </a:prstGeom>
            <a:effectLst/>
          </p:spPr>
        </p:pic>
      </p:grpSp>
      <p:grpSp>
        <p:nvGrpSpPr>
          <p:cNvPr id="174" name="800px-Old_timer_structural_worker2.jpg"/>
          <p:cNvGrpSpPr/>
          <p:nvPr/>
        </p:nvGrpSpPr>
        <p:grpSpPr>
          <a:xfrm>
            <a:off x="11391654" y="1236649"/>
            <a:ext cx="5600750" cy="4607600"/>
            <a:chOff x="0" y="0"/>
            <a:chExt cx="5600749" cy="4607599"/>
          </a:xfrm>
        </p:grpSpPr>
        <p:pic>
          <p:nvPicPr>
            <p:cNvPr id="173" name="800px-Old_timer_structural_worker2.jpg" descr="800px-Old_timer_structural_worker2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5346750" cy="4277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800px-Old_timer_structural_worker2.jpg" descr="800px-Old_timer_structural_worker2.jp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600750" cy="4607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a radio"/>
          <p:cNvSpPr txBox="1"/>
          <p:nvPr>
            <p:ph type="ctrTitle"/>
          </p:nvPr>
        </p:nvSpPr>
        <p:spPr>
          <a:xfrm>
            <a:off x="5969552" y="910861"/>
            <a:ext cx="21971004" cy="1809940"/>
          </a:xfrm>
          <a:prstGeom prst="rect">
            <a:avLst/>
          </a:prstGeom>
        </p:spPr>
        <p:txBody>
          <a:bodyPr/>
          <a:lstStyle>
            <a:lvl1pPr>
              <a:defRPr spc="-220" sz="11000"/>
            </a:lvl1pPr>
          </a:lstStyle>
          <a:p>
            <a:pPr/>
            <a:r>
              <a:t>la radio</a:t>
            </a:r>
          </a:p>
        </p:txBody>
      </p:sp>
      <p:sp>
        <p:nvSpPr>
          <p:cNvPr id="177" name="si diffonde un nuovo mezzo di comunicazione"/>
          <p:cNvSpPr txBox="1"/>
          <p:nvPr>
            <p:ph type="subTitle" sz="quarter" idx="1"/>
          </p:nvPr>
        </p:nvSpPr>
        <p:spPr>
          <a:xfrm>
            <a:off x="10985164" y="9735836"/>
            <a:ext cx="10850132" cy="2341196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si diffonde un nuovo mezzo di comunicazione</a:t>
            </a:r>
          </a:p>
        </p:txBody>
      </p:sp>
      <p:grpSp>
        <p:nvGrpSpPr>
          <p:cNvPr id="180" name="5%20Radio(10).tiff"/>
          <p:cNvGrpSpPr/>
          <p:nvPr/>
        </p:nvGrpSpPr>
        <p:grpSpPr>
          <a:xfrm>
            <a:off x="1982196" y="4124723"/>
            <a:ext cx="7288601" cy="7465914"/>
            <a:chOff x="0" y="0"/>
            <a:chExt cx="7288600" cy="7465913"/>
          </a:xfrm>
        </p:grpSpPr>
        <p:pic>
          <p:nvPicPr>
            <p:cNvPr id="179" name="5%20Radio(10).tiff" descr="5%20Radio(10)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034601" cy="71357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5%20Radio(10).tiff" descr="5%20Radio(10)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88601" cy="7465914"/>
            </a:xfrm>
            <a:prstGeom prst="rect">
              <a:avLst/>
            </a:prstGeom>
            <a:effectLst/>
          </p:spPr>
        </p:pic>
      </p:grpSp>
      <p:grpSp>
        <p:nvGrpSpPr>
          <p:cNvPr id="183" name="300px-You_Can't_Do_Business_with_Hitler_rehearsal.jpg"/>
          <p:cNvGrpSpPr/>
          <p:nvPr/>
        </p:nvGrpSpPr>
        <p:grpSpPr>
          <a:xfrm>
            <a:off x="13434166" y="1359155"/>
            <a:ext cx="9052007" cy="6694092"/>
            <a:chOff x="0" y="0"/>
            <a:chExt cx="9052006" cy="6694090"/>
          </a:xfrm>
        </p:grpSpPr>
        <p:pic>
          <p:nvPicPr>
            <p:cNvPr id="182" name="300px-You_Can't_Do_Business_with_Hitler_rehearsal.jpg" descr="300px-You_Can't_Do_Business_with_Hitler_rehearsal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8798007" cy="63638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300px-You_Can't_Do_Business_with_Hitler_rehearsal.jpg" descr="300px-You_Can't_Do_Business_with_Hitler_rehearsal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052007" cy="66940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a musica jazz"/>
          <p:cNvSpPr txBox="1"/>
          <p:nvPr>
            <p:ph type="ctrTitle"/>
          </p:nvPr>
        </p:nvSpPr>
        <p:spPr>
          <a:xfrm>
            <a:off x="4216172" y="1242616"/>
            <a:ext cx="9524128" cy="1809940"/>
          </a:xfrm>
          <a:prstGeom prst="rect">
            <a:avLst/>
          </a:prstGeom>
        </p:spPr>
        <p:txBody>
          <a:bodyPr/>
          <a:lstStyle>
            <a:lvl1pPr>
              <a:defRPr spc="-220" sz="11000"/>
            </a:lvl1pPr>
          </a:lstStyle>
          <a:p>
            <a:pPr/>
            <a:r>
              <a:t>la musica jazz</a:t>
            </a:r>
          </a:p>
        </p:txBody>
      </p:sp>
      <p:sp>
        <p:nvSpPr>
          <p:cNvPr id="186" name="con Louis Armstrong…"/>
          <p:cNvSpPr txBox="1"/>
          <p:nvPr>
            <p:ph type="subTitle" sz="quarter" idx="1"/>
          </p:nvPr>
        </p:nvSpPr>
        <p:spPr>
          <a:xfrm>
            <a:off x="12741662" y="9461148"/>
            <a:ext cx="9395137" cy="3187522"/>
          </a:xfrm>
          <a:prstGeom prst="rect">
            <a:avLst/>
          </a:prstGeom>
        </p:spPr>
        <p:txBody>
          <a:bodyPr/>
          <a:lstStyle/>
          <a:p>
            <a:pPr algn="ctr">
              <a:defRPr sz="6600"/>
            </a:pPr>
            <a:r>
              <a:t>con Louis Armstrong</a:t>
            </a:r>
          </a:p>
          <a:p>
            <a:pPr algn="ctr">
              <a:defRPr sz="6600"/>
            </a:pPr>
            <a:r>
              <a:t>e Fats Waller</a:t>
            </a:r>
          </a:p>
        </p:txBody>
      </p:sp>
      <p:grpSp>
        <p:nvGrpSpPr>
          <p:cNvPr id="189" name="1024px-Louis_Armstrong_restored.jpg"/>
          <p:cNvGrpSpPr/>
          <p:nvPr/>
        </p:nvGrpSpPr>
        <p:grpSpPr>
          <a:xfrm>
            <a:off x="1668220" y="4474294"/>
            <a:ext cx="9262046" cy="7350143"/>
            <a:chOff x="0" y="0"/>
            <a:chExt cx="9262044" cy="7350141"/>
          </a:xfrm>
        </p:grpSpPr>
        <p:pic>
          <p:nvPicPr>
            <p:cNvPr id="188" name="1024px-Louis_Armstrong_restored.jpg" descr="1024px-Louis_Armstrong_restored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008045" cy="70199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1024px-Louis_Armstrong_restored.jpg" descr="1024px-Louis_Armstrong_restored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62045" cy="7350142"/>
            </a:xfrm>
            <a:prstGeom prst="rect">
              <a:avLst/>
            </a:prstGeom>
            <a:effectLst/>
          </p:spPr>
        </p:pic>
      </p:grpSp>
      <p:grpSp>
        <p:nvGrpSpPr>
          <p:cNvPr id="192" name="200px-Fats_Waller_edit.jpg"/>
          <p:cNvGrpSpPr/>
          <p:nvPr/>
        </p:nvGrpSpPr>
        <p:grpSpPr>
          <a:xfrm>
            <a:off x="16071764" y="1155507"/>
            <a:ext cx="5728879" cy="7146424"/>
            <a:chOff x="0" y="0"/>
            <a:chExt cx="5728877" cy="7146422"/>
          </a:xfrm>
        </p:grpSpPr>
        <p:pic>
          <p:nvPicPr>
            <p:cNvPr id="191" name="200px-Fats_Waller_edit.jpg" descr="200px-Fats_Waller_edit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5474878" cy="68162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200px-Fats_Waller_edit.jpg" descr="200px-Fats_Waller_edit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28878" cy="71464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il ballo Charleston"/>
          <p:cNvSpPr txBox="1"/>
          <p:nvPr>
            <p:ph type="ctrTitle"/>
          </p:nvPr>
        </p:nvSpPr>
        <p:spPr>
          <a:xfrm>
            <a:off x="3457875" y="-13314"/>
            <a:ext cx="10779087" cy="2559419"/>
          </a:xfrm>
          <a:prstGeom prst="rect">
            <a:avLst/>
          </a:prstGeom>
        </p:spPr>
        <p:txBody>
          <a:bodyPr/>
          <a:lstStyle>
            <a:lvl1pPr defTabSz="2243271">
              <a:defRPr spc="-202" sz="10120"/>
            </a:lvl1pPr>
          </a:lstStyle>
          <a:p>
            <a:pPr/>
            <a:r>
              <a:t>il ballo Charleston</a:t>
            </a:r>
          </a:p>
        </p:txBody>
      </p:sp>
      <p:sp>
        <p:nvSpPr>
          <p:cNvPr id="195" name="il ritmo degli anni 1920"/>
          <p:cNvSpPr txBox="1"/>
          <p:nvPr>
            <p:ph type="subTitle" sz="quarter" idx="1"/>
          </p:nvPr>
        </p:nvSpPr>
        <p:spPr>
          <a:xfrm>
            <a:off x="10590430" y="3679131"/>
            <a:ext cx="5878914" cy="1905001"/>
          </a:xfrm>
          <a:prstGeom prst="rect">
            <a:avLst/>
          </a:prstGeom>
        </p:spPr>
        <p:txBody>
          <a:bodyPr/>
          <a:lstStyle>
            <a:lvl1pPr algn="ctr" defTabSz="718184">
              <a:defRPr sz="5742"/>
            </a:lvl1pPr>
          </a:lstStyle>
          <a:p>
            <a:pPr/>
            <a:r>
              <a:t>il ritmo degli anni 1920</a:t>
            </a:r>
          </a:p>
        </p:txBody>
      </p:sp>
      <p:grpSp>
        <p:nvGrpSpPr>
          <p:cNvPr id="198" name="roaring.tiff"/>
          <p:cNvGrpSpPr/>
          <p:nvPr/>
        </p:nvGrpSpPr>
        <p:grpSpPr>
          <a:xfrm>
            <a:off x="2020670" y="3638747"/>
            <a:ext cx="5878914" cy="7667588"/>
            <a:chOff x="0" y="0"/>
            <a:chExt cx="5878913" cy="7667587"/>
          </a:xfrm>
        </p:grpSpPr>
        <p:pic>
          <p:nvPicPr>
            <p:cNvPr id="197" name="roaring.tiff" descr="roaring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624914" cy="73373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roaring.tiff" descr="roaring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78914" cy="7667588"/>
            </a:xfrm>
            <a:prstGeom prst="rect">
              <a:avLst/>
            </a:prstGeom>
            <a:effectLst/>
          </p:spPr>
        </p:pic>
      </p:grpSp>
      <p:grpSp>
        <p:nvGrpSpPr>
          <p:cNvPr id="201" name="Life_Magazine_Roaring_Twenties.tiff"/>
          <p:cNvGrpSpPr/>
          <p:nvPr/>
        </p:nvGrpSpPr>
        <p:grpSpPr>
          <a:xfrm>
            <a:off x="17796698" y="1971402"/>
            <a:ext cx="5189023" cy="6861847"/>
            <a:chOff x="0" y="0"/>
            <a:chExt cx="5189022" cy="6861846"/>
          </a:xfrm>
        </p:grpSpPr>
        <p:pic>
          <p:nvPicPr>
            <p:cNvPr id="200" name="Life_Magazine_Roaring_Twenties.tiff" descr="Life_Magazine_Roaring_Twenties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4935023" cy="65316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Life_Magazine_Roaring_Twenties.tiff" descr="Life_Magazine_Roaring_Twenties.tiff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189023" cy="6861847"/>
            </a:xfrm>
            <a:prstGeom prst="rect">
              <a:avLst/>
            </a:prstGeom>
            <a:effectLst/>
          </p:spPr>
        </p:pic>
      </p:grpSp>
      <p:grpSp>
        <p:nvGrpSpPr>
          <p:cNvPr id="204" name="5%20Charleston(2).tiff"/>
          <p:cNvGrpSpPr/>
          <p:nvPr/>
        </p:nvGrpSpPr>
        <p:grpSpPr>
          <a:xfrm>
            <a:off x="10644627" y="6187010"/>
            <a:ext cx="5189023" cy="6899652"/>
            <a:chOff x="0" y="0"/>
            <a:chExt cx="5189022" cy="6899650"/>
          </a:xfrm>
        </p:grpSpPr>
        <p:pic>
          <p:nvPicPr>
            <p:cNvPr id="203" name="5%20Charleston(2).tiff" descr="5%20Charleston(2).tif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4935023" cy="65694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5%20Charleston(2).tiff" descr="5%20Charleston(2).tif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189023" cy="68996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il cinema"/>
          <p:cNvSpPr txBox="1"/>
          <p:nvPr>
            <p:ph type="ctrTitle"/>
          </p:nvPr>
        </p:nvSpPr>
        <p:spPr>
          <a:xfrm>
            <a:off x="4239869" y="744984"/>
            <a:ext cx="9524127" cy="1809939"/>
          </a:xfrm>
          <a:prstGeom prst="rect">
            <a:avLst/>
          </a:prstGeom>
        </p:spPr>
        <p:txBody>
          <a:bodyPr/>
          <a:lstStyle>
            <a:lvl1pPr>
              <a:defRPr spc="-220" sz="11000"/>
            </a:lvl1pPr>
          </a:lstStyle>
          <a:p>
            <a:pPr/>
            <a:r>
              <a:t>il cinema</a:t>
            </a:r>
          </a:p>
        </p:txBody>
      </p:sp>
      <p:sp>
        <p:nvSpPr>
          <p:cNvPr id="207" name="un passatempo sempre più diffuso"/>
          <p:cNvSpPr txBox="1"/>
          <p:nvPr>
            <p:ph type="subTitle" sz="quarter" idx="1"/>
          </p:nvPr>
        </p:nvSpPr>
        <p:spPr>
          <a:xfrm>
            <a:off x="13339258" y="9437451"/>
            <a:ext cx="8868019" cy="3317801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un passatempo sempre più diffuso</a:t>
            </a:r>
          </a:p>
        </p:txBody>
      </p:sp>
      <p:grpSp>
        <p:nvGrpSpPr>
          <p:cNvPr id="210" name="donjuantheatre01.tiff"/>
          <p:cNvGrpSpPr/>
          <p:nvPr/>
        </p:nvGrpSpPr>
        <p:grpSpPr>
          <a:xfrm>
            <a:off x="1427509" y="4074996"/>
            <a:ext cx="9202136" cy="7172892"/>
            <a:chOff x="0" y="0"/>
            <a:chExt cx="9202134" cy="7172890"/>
          </a:xfrm>
        </p:grpSpPr>
        <p:pic>
          <p:nvPicPr>
            <p:cNvPr id="209" name="donjuantheatre01.tiff" descr="donjuantheatre01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948135" cy="68426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8" name="donjuantheatre01.tiff" descr="donjuantheatre01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02135" cy="7172891"/>
            </a:xfrm>
            <a:prstGeom prst="rect">
              <a:avLst/>
            </a:prstGeom>
            <a:effectLst/>
          </p:spPr>
        </p:pic>
      </p:grpSp>
      <p:grpSp>
        <p:nvGrpSpPr>
          <p:cNvPr id="213" name="10063499.image.jpeg"/>
          <p:cNvGrpSpPr/>
          <p:nvPr/>
        </p:nvGrpSpPr>
        <p:grpSpPr>
          <a:xfrm>
            <a:off x="12651092" y="2246024"/>
            <a:ext cx="10244351" cy="5949773"/>
            <a:chOff x="0" y="0"/>
            <a:chExt cx="10244349" cy="5949771"/>
          </a:xfrm>
        </p:grpSpPr>
        <p:pic>
          <p:nvPicPr>
            <p:cNvPr id="212" name="10063499.image.jpeg" descr="10063499.image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990350" cy="56195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10063499.image.jpeg" descr="10063499.image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244350" cy="59497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il baseball"/>
          <p:cNvSpPr txBox="1"/>
          <p:nvPr>
            <p:ph type="ctrTitle"/>
          </p:nvPr>
        </p:nvSpPr>
        <p:spPr>
          <a:xfrm>
            <a:off x="4239869" y="744984"/>
            <a:ext cx="9524127" cy="1809939"/>
          </a:xfrm>
          <a:prstGeom prst="rect">
            <a:avLst/>
          </a:prstGeom>
        </p:spPr>
        <p:txBody>
          <a:bodyPr/>
          <a:lstStyle>
            <a:lvl1pPr>
              <a:defRPr spc="-220" sz="11000"/>
            </a:lvl1pPr>
          </a:lstStyle>
          <a:p>
            <a:pPr/>
            <a:r>
              <a:t>il baseball</a:t>
            </a:r>
          </a:p>
        </p:txBody>
      </p:sp>
      <p:sp>
        <p:nvSpPr>
          <p:cNvPr id="216" name="la nuova passione nazionale"/>
          <p:cNvSpPr txBox="1"/>
          <p:nvPr>
            <p:ph type="subTitle" sz="quarter" idx="1"/>
          </p:nvPr>
        </p:nvSpPr>
        <p:spPr>
          <a:xfrm>
            <a:off x="13959744" y="1854478"/>
            <a:ext cx="6613264" cy="3361087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la nuova passione nazionale</a:t>
            </a:r>
          </a:p>
        </p:txBody>
      </p:sp>
      <p:grpSp>
        <p:nvGrpSpPr>
          <p:cNvPr id="219" name="Babe_Ruth.tiff"/>
          <p:cNvGrpSpPr/>
          <p:nvPr/>
        </p:nvGrpSpPr>
        <p:grpSpPr>
          <a:xfrm>
            <a:off x="1751192" y="3711695"/>
            <a:ext cx="8566134" cy="7781733"/>
            <a:chOff x="0" y="0"/>
            <a:chExt cx="8566132" cy="7781732"/>
          </a:xfrm>
        </p:grpSpPr>
        <p:pic>
          <p:nvPicPr>
            <p:cNvPr id="218" name="Babe_Ruth.tiff" descr="Babe_Ruth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312133" cy="74515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Babe_Ruth.tiff" descr="Babe_Ruth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566133" cy="7781733"/>
            </a:xfrm>
            <a:prstGeom prst="rect">
              <a:avLst/>
            </a:prstGeom>
            <a:effectLst/>
          </p:spPr>
        </p:pic>
      </p:grpSp>
      <p:grpSp>
        <p:nvGrpSpPr>
          <p:cNvPr id="222" name="he102_VAR09F40_11655_mediagallery-article.jpg"/>
          <p:cNvGrpSpPr/>
          <p:nvPr/>
        </p:nvGrpSpPr>
        <p:grpSpPr>
          <a:xfrm>
            <a:off x="13149349" y="6113387"/>
            <a:ext cx="8234056" cy="6602812"/>
            <a:chOff x="0" y="0"/>
            <a:chExt cx="8234055" cy="6602810"/>
          </a:xfrm>
        </p:grpSpPr>
        <p:pic>
          <p:nvPicPr>
            <p:cNvPr id="221" name="he102_VAR09F40_11655_mediagallery-article.jpg" descr="he102_VAR09F40_11655_mediagallery-articl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980056" cy="62726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he102_VAR09F40_11655_mediagallery-article.jpg" descr="he102_VAR09F40_11655_mediagallery-article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234056" cy="66028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l’aeroplano"/>
          <p:cNvSpPr txBox="1"/>
          <p:nvPr>
            <p:ph type="ctrTitle"/>
          </p:nvPr>
        </p:nvSpPr>
        <p:spPr>
          <a:xfrm>
            <a:off x="5723767" y="565628"/>
            <a:ext cx="9524127" cy="1809940"/>
          </a:xfrm>
          <a:prstGeom prst="rect">
            <a:avLst/>
          </a:prstGeom>
        </p:spPr>
        <p:txBody>
          <a:bodyPr/>
          <a:lstStyle>
            <a:lvl1pPr>
              <a:defRPr spc="-220" sz="11000"/>
            </a:lvl1pPr>
          </a:lstStyle>
          <a:p>
            <a:pPr/>
            <a:r>
              <a:t>l’aeroplano</a:t>
            </a:r>
          </a:p>
        </p:txBody>
      </p:sp>
      <p:sp>
        <p:nvSpPr>
          <p:cNvPr id="225" name="Charles Lindbergh attraversa l’Atlantico nel 1927"/>
          <p:cNvSpPr txBox="1"/>
          <p:nvPr>
            <p:ph type="subTitle" sz="quarter" idx="1"/>
          </p:nvPr>
        </p:nvSpPr>
        <p:spPr>
          <a:xfrm>
            <a:off x="14002768" y="9107844"/>
            <a:ext cx="7877715" cy="4094401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Charles Lindbergh attraversa l’Atlantico nel 1927</a:t>
            </a:r>
          </a:p>
        </p:txBody>
      </p:sp>
      <p:grpSp>
        <p:nvGrpSpPr>
          <p:cNvPr id="228" name="lindbergh.tiff"/>
          <p:cNvGrpSpPr/>
          <p:nvPr/>
        </p:nvGrpSpPr>
        <p:grpSpPr>
          <a:xfrm>
            <a:off x="1422548" y="3585770"/>
            <a:ext cx="10269548" cy="8222453"/>
            <a:chOff x="0" y="0"/>
            <a:chExt cx="10269547" cy="8222451"/>
          </a:xfrm>
        </p:grpSpPr>
        <p:pic>
          <p:nvPicPr>
            <p:cNvPr id="227" name="lindbergh.tiff" descr="lindbergh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0015548" cy="78922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6" name="lindbergh.tiff" descr="lindbergh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269548" cy="8222452"/>
            </a:xfrm>
            <a:prstGeom prst="rect">
              <a:avLst/>
            </a:prstGeom>
            <a:effectLst/>
          </p:spPr>
        </p:pic>
      </p:grpSp>
      <p:grpSp>
        <p:nvGrpSpPr>
          <p:cNvPr id="231" name="Charles_Lindbergh.jpg"/>
          <p:cNvGrpSpPr/>
          <p:nvPr/>
        </p:nvGrpSpPr>
        <p:grpSpPr>
          <a:xfrm>
            <a:off x="14264724" y="2843181"/>
            <a:ext cx="7353804" cy="5797050"/>
            <a:chOff x="0" y="0"/>
            <a:chExt cx="7353803" cy="5797049"/>
          </a:xfrm>
        </p:grpSpPr>
        <p:pic>
          <p:nvPicPr>
            <p:cNvPr id="230" name="Charles_Lindbergh.jpg" descr="Charles_Lindbergh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099804" cy="54668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9" name="Charles_Lindbergh.jpg" descr="Charles_Lindbergh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353804" cy="57970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