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B59660"/>
              </a:solidFill>
              <a:prstDash val="solid"/>
              <a:miter lim="400000"/>
            </a:ln>
          </a:left>
          <a:right>
            <a:ln w="12700" cap="flat">
              <a:solidFill>
                <a:srgbClr val="B59660"/>
              </a:solidFill>
              <a:prstDash val="solid"/>
              <a:miter lim="400000"/>
            </a:ln>
          </a:right>
          <a:top>
            <a:ln w="12700" cap="flat">
              <a:solidFill>
                <a:srgbClr val="B59660"/>
              </a:solidFill>
              <a:prstDash val="solid"/>
              <a:miter lim="400000"/>
            </a:ln>
          </a:top>
          <a:bottom>
            <a:ln w="12700" cap="flat">
              <a:solidFill>
                <a:srgbClr val="B59660"/>
              </a:solidFill>
              <a:prstDash val="solid"/>
              <a:miter lim="400000"/>
            </a:ln>
          </a:bottom>
          <a:insideH>
            <a:ln w="12700" cap="flat">
              <a:solidFill>
                <a:srgbClr val="B59660"/>
              </a:solidFill>
              <a:prstDash val="solid"/>
              <a:miter lim="400000"/>
            </a:ln>
          </a:insideH>
          <a:insideV>
            <a:ln w="12700" cap="flat">
              <a:solidFill>
                <a:srgbClr val="B5966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5966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F8E8A">
              <a:alpha val="80000"/>
            </a:srgbClr>
          </a:solidFill>
        </a:fill>
      </a:tcStyle>
    </a:firstCol>
    <a:la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90000"/>
            </a:schemeClr>
          </a:solidFill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90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6E72">
              <a:alpha val="11000"/>
            </a:srgbClr>
          </a:solidFill>
        </a:fill>
      </a:tcStyle>
    </a:firstCol>
    <a:la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6E72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" name="Shape 12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ol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1219200" y="2946400"/>
            <a:ext cx="21958300" cy="40894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1219200" y="7327900"/>
            <a:ext cx="21958300" cy="19685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per pagin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rimo piano di chicchi di caffè su un tessuto di colore bianco"/>
          <p:cNvSpPr/>
          <p:nvPr>
            <p:ph type="pic" sz="half" idx="21"/>
          </p:nvPr>
        </p:nvSpPr>
        <p:spPr>
          <a:xfrm>
            <a:off x="11723140" y="6570950"/>
            <a:ext cx="11849101" cy="784579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6" name="Primo piano di un cappuccino in una tazza bianca"/>
          <p:cNvSpPr/>
          <p:nvPr>
            <p:ph type="pic" sz="half" idx="22"/>
          </p:nvPr>
        </p:nvSpPr>
        <p:spPr>
          <a:xfrm>
            <a:off x="12224066" y="-483729"/>
            <a:ext cx="11569701" cy="772741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7" name="Primo piano di un caffè che viene erogato da una macchina da caffè"/>
          <p:cNvSpPr/>
          <p:nvPr>
            <p:ph type="pic" idx="23"/>
          </p:nvPr>
        </p:nvSpPr>
        <p:spPr>
          <a:xfrm>
            <a:off x="660400" y="-3810000"/>
            <a:ext cx="12005733" cy="18008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zion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–Giovanni Mela"/>
          <p:cNvSpPr txBox="1"/>
          <p:nvPr>
            <p:ph type="body" sz="quarter" idx="21"/>
          </p:nvPr>
        </p:nvSpPr>
        <p:spPr>
          <a:xfrm>
            <a:off x="3835400" y="9334500"/>
            <a:ext cx="16687800" cy="8382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4400"/>
            </a:lvl1pPr>
          </a:lstStyle>
          <a:p>
            <a:pPr/>
            <a:r>
              <a:t>–Giovanni Mela</a:t>
            </a:r>
          </a:p>
        </p:txBody>
      </p:sp>
      <p:sp>
        <p:nvSpPr>
          <p:cNvPr id="106" name="“Inserisci qui una citazione”"/>
          <p:cNvSpPr txBox="1"/>
          <p:nvPr>
            <p:ph type="body" sz="quarter" idx="22"/>
          </p:nvPr>
        </p:nvSpPr>
        <p:spPr>
          <a:xfrm>
            <a:off x="3835400" y="5924550"/>
            <a:ext cx="16687800" cy="1104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</a:lvl1pPr>
          </a:lstStyle>
          <a:p>
            <a:pPr/>
            <a:r>
              <a:t>“Inserisci qui una citazione” </a:t>
            </a:r>
          </a:p>
        </p:txBody>
      </p:sp>
      <p:sp>
        <p:nvSpPr>
          <p:cNvPr id="10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rimo piano di un cappuccino in una tazza bianca"/>
          <p:cNvSpPr/>
          <p:nvPr>
            <p:ph type="pic" idx="21"/>
          </p:nvPr>
        </p:nvSpPr>
        <p:spPr>
          <a:xfrm>
            <a:off x="-2298700" y="-1143000"/>
            <a:ext cx="27432000" cy="1682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per pagina con titol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imo piano di un caffè che viene erogato da una macchina da caffè"/>
          <p:cNvSpPr/>
          <p:nvPr>
            <p:ph type="pic" sz="half" idx="21"/>
          </p:nvPr>
        </p:nvSpPr>
        <p:spPr>
          <a:xfrm>
            <a:off x="8331200" y="-647700"/>
            <a:ext cx="7797800" cy="11696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Primo piano di un cappuccino in una tazza bianca"/>
          <p:cNvSpPr/>
          <p:nvPr>
            <p:ph type="pic" idx="22"/>
          </p:nvPr>
        </p:nvSpPr>
        <p:spPr>
          <a:xfrm>
            <a:off x="10388141" y="-774700"/>
            <a:ext cx="15839321" cy="1057910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" name="Primo piano di chicchi di caffè"/>
          <p:cNvSpPr/>
          <p:nvPr>
            <p:ph type="pic" sz="half" idx="23"/>
          </p:nvPr>
        </p:nvSpPr>
        <p:spPr>
          <a:xfrm>
            <a:off x="533400" y="-889000"/>
            <a:ext cx="7797800" cy="11650133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3" name="Titolo Testo"/>
          <p:cNvSpPr txBox="1"/>
          <p:nvPr>
            <p:ph type="title"/>
          </p:nvPr>
        </p:nvSpPr>
        <p:spPr>
          <a:xfrm>
            <a:off x="1219200" y="9550400"/>
            <a:ext cx="21958300" cy="20066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24" name="Corpo livello uno…"/>
          <p:cNvSpPr txBox="1"/>
          <p:nvPr>
            <p:ph type="body" sz="quarter" idx="1"/>
          </p:nvPr>
        </p:nvSpPr>
        <p:spPr>
          <a:xfrm>
            <a:off x="1219200" y="11531600"/>
            <a:ext cx="21958300" cy="1803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Orizzonta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rimo piano di un cucchiaio in metallo che raccoglie chicchi di caffè in un contenitore"/>
          <p:cNvSpPr/>
          <p:nvPr>
            <p:ph type="pic" idx="21"/>
          </p:nvPr>
        </p:nvSpPr>
        <p:spPr>
          <a:xfrm>
            <a:off x="508000" y="-1244600"/>
            <a:ext cx="23368472" cy="11430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3" name="Titolo Testo"/>
          <p:cNvSpPr txBox="1"/>
          <p:nvPr>
            <p:ph type="title"/>
          </p:nvPr>
        </p:nvSpPr>
        <p:spPr>
          <a:xfrm>
            <a:off x="1219200" y="9550400"/>
            <a:ext cx="21958300" cy="20066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34" name="Corpo livello uno…"/>
          <p:cNvSpPr txBox="1"/>
          <p:nvPr>
            <p:ph type="body" sz="quarter" idx="1"/>
          </p:nvPr>
        </p:nvSpPr>
        <p:spPr>
          <a:xfrm>
            <a:off x="1219200" y="11531600"/>
            <a:ext cx="21958300" cy="18034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Centra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olo Testo"/>
          <p:cNvSpPr txBox="1"/>
          <p:nvPr>
            <p:ph type="title"/>
          </p:nvPr>
        </p:nvSpPr>
        <p:spPr>
          <a:xfrm>
            <a:off x="1219200" y="4762500"/>
            <a:ext cx="21958300" cy="41656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4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rimo piano di un caffè che viene erogato da una macchina da caffè"/>
          <p:cNvSpPr/>
          <p:nvPr>
            <p:ph type="pic" sz="half" idx="21"/>
          </p:nvPr>
        </p:nvSpPr>
        <p:spPr>
          <a:xfrm>
            <a:off x="14871700" y="209550"/>
            <a:ext cx="8585200" cy="12877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1" name="Titolo Testo"/>
          <p:cNvSpPr txBox="1"/>
          <p:nvPr>
            <p:ph type="title"/>
          </p:nvPr>
        </p:nvSpPr>
        <p:spPr>
          <a:xfrm>
            <a:off x="1219200" y="2336800"/>
            <a:ext cx="13487400" cy="49149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52" name="Corpo livello uno…"/>
          <p:cNvSpPr txBox="1"/>
          <p:nvPr>
            <p:ph type="body" sz="half" idx="1"/>
          </p:nvPr>
        </p:nvSpPr>
        <p:spPr>
          <a:xfrm>
            <a:off x="1219200" y="7607300"/>
            <a:ext cx="13487400" cy="50546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i="1" sz="4400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6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69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rimo piano di un caffè che viene erogato da una macchina da caffè"/>
          <p:cNvSpPr/>
          <p:nvPr>
            <p:ph type="pic" sz="half" idx="21"/>
          </p:nvPr>
        </p:nvSpPr>
        <p:spPr>
          <a:xfrm>
            <a:off x="15506700" y="2260600"/>
            <a:ext cx="7988300" cy="1198245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79" name="Corpo livello uno…"/>
          <p:cNvSpPr txBox="1"/>
          <p:nvPr>
            <p:ph type="body" sz="half" idx="1"/>
          </p:nvPr>
        </p:nvSpPr>
        <p:spPr>
          <a:xfrm>
            <a:off x="1219200" y="3695700"/>
            <a:ext cx="13512800" cy="9105900"/>
          </a:xfrm>
          <a:prstGeom prst="rect">
            <a:avLst/>
          </a:prstGeom>
        </p:spPr>
        <p:txBody>
          <a:bodyPr/>
          <a:lstStyle>
            <a:lvl1pPr marL="5715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1pPr>
            <a:lvl2pPr marL="11430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2pPr>
            <a:lvl3pPr marL="17145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3pPr>
            <a:lvl4pPr marL="22860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4pPr>
            <a:lvl5pPr marL="2857500" indent="-571500">
              <a:lnSpc>
                <a:spcPct val="120000"/>
              </a:lnSpc>
              <a:spcBef>
                <a:spcPts val="3400"/>
              </a:spcBef>
              <a:buBlip>
                <a:blip r:embed="rId2"/>
              </a:buBlip>
              <a:defRPr sz="4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ti elenc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orpo livello uno…"/>
          <p:cNvSpPr txBox="1"/>
          <p:nvPr>
            <p:ph type="body" idx="1"/>
          </p:nvPr>
        </p:nvSpPr>
        <p:spPr>
          <a:xfrm>
            <a:off x="1219200" y="914400"/>
            <a:ext cx="21958300" cy="118999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1219200" y="215900"/>
            <a:ext cx="21958300" cy="2768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1219200" y="3695700"/>
            <a:ext cx="21958300" cy="910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1976100" y="13220700"/>
            <a:ext cx="419100" cy="508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>
                <a:solidFill>
                  <a:srgbClr val="FFFFFF">
                    <a:alpha val="95000"/>
                  </a:srgb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9pPr>
    </p:titleStyle>
    <p:bodyStyle>
      <a:lvl1pPr marL="7493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6000" u="none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1pPr>
      <a:lvl2pPr marL="14986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6000" u="none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2pPr>
      <a:lvl3pPr marL="22479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6000" u="none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3pPr>
      <a:lvl4pPr marL="29972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6000" u="none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4pPr>
      <a:lvl5pPr marL="37465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6000" u="none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5pPr>
      <a:lvl6pPr marL="44958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6000" u="none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6pPr>
      <a:lvl7pPr marL="52451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6000" u="none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7pPr>
      <a:lvl8pPr marL="59944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6000" u="none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8pPr>
      <a:lvl9pPr marL="6743700" marR="0" indent="-7493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40000"/>
        <a:buFontTx/>
        <a:buBlip>
          <a:blip r:embed="rId3"/>
        </a:buBlip>
        <a:tabLst/>
        <a:defRPr b="0" baseline="0" cap="none" i="0" spc="0" strike="noStrike" sz="6000" u="none"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3" Type="http://schemas.openxmlformats.org/officeDocument/2006/relationships/image" Target="../media/image2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Leonardo da Vinci"/>
          <p:cNvSpPr txBox="1"/>
          <p:nvPr>
            <p:ph type="ctrTitle"/>
          </p:nvPr>
        </p:nvSpPr>
        <p:spPr>
          <a:xfrm>
            <a:off x="1212850" y="-252668"/>
            <a:ext cx="21958300" cy="4089401"/>
          </a:xfrm>
          <a:prstGeom prst="rect">
            <a:avLst/>
          </a:prstGeom>
          <a:effectLst>
            <a:outerShdw sx="100000" sy="100000" kx="0" ky="0" algn="b" rotWithShape="0" blurRad="6223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>
              <a:defRPr b="1" sz="14000"/>
            </a:lvl1pPr>
          </a:lstStyle>
          <a:p>
            <a:pPr/>
            <a:r>
              <a:t>Leonardo da Vinci</a:t>
            </a:r>
          </a:p>
        </p:txBody>
      </p:sp>
      <p:sp>
        <p:nvSpPr>
          <p:cNvPr id="132" name="scienziato e artista…"/>
          <p:cNvSpPr txBox="1"/>
          <p:nvPr>
            <p:ph type="subTitle" sz="quarter" idx="1"/>
          </p:nvPr>
        </p:nvSpPr>
        <p:spPr>
          <a:xfrm>
            <a:off x="1994844" y="5799420"/>
            <a:ext cx="10451760" cy="4089401"/>
          </a:xfrm>
          <a:prstGeom prst="rect">
            <a:avLst/>
          </a:prstGeom>
        </p:spPr>
        <p:txBody>
          <a:bodyPr/>
          <a:lstStyle/>
          <a:p>
            <a:pPr>
              <a:defRPr b="1" sz="7000"/>
            </a:pPr>
            <a:r>
              <a:t>scienziato e artista </a:t>
            </a:r>
          </a:p>
          <a:p>
            <a:pPr>
              <a:defRPr b="1" sz="7000"/>
            </a:pPr>
          </a:p>
          <a:p>
            <a:pPr>
              <a:defRPr b="1" sz="7000"/>
            </a:pPr>
            <a:r>
              <a:t>spirito del Rinascimento</a:t>
            </a:r>
          </a:p>
        </p:txBody>
      </p:sp>
      <p:grpSp>
        <p:nvGrpSpPr>
          <p:cNvPr id="135" name="Schermata 2023-05-20 alle 00.15.20.png"/>
          <p:cNvGrpSpPr/>
          <p:nvPr/>
        </p:nvGrpSpPr>
        <p:grpSpPr>
          <a:xfrm>
            <a:off x="14534991" y="4350463"/>
            <a:ext cx="7934744" cy="7910674"/>
            <a:chOff x="0" y="0"/>
            <a:chExt cx="7934742" cy="7910672"/>
          </a:xfrm>
        </p:grpSpPr>
        <p:pic>
          <p:nvPicPr>
            <p:cNvPr id="134" name="Schermata 2023-05-20 alle 00.15.20.png" descr="Schermata 2023-05-20 alle 00.15.20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7680743" cy="758047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3" name="Schermata 2023-05-20 alle 00.15.20.png" descr="Schermata 2023-05-20 alle 00.15.20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934743" cy="791067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al di là della mort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10000"/>
            </a:lvl1pPr>
          </a:lstStyle>
          <a:p>
            <a:pPr/>
            <a:r>
              <a:t>al di là della morte</a:t>
            </a:r>
          </a:p>
        </p:txBody>
      </p:sp>
      <p:sp>
        <p:nvSpPr>
          <p:cNvPr id="203" name="incarnerà…"/>
          <p:cNvSpPr txBox="1"/>
          <p:nvPr/>
        </p:nvSpPr>
        <p:spPr>
          <a:xfrm>
            <a:off x="1127321" y="6451600"/>
            <a:ext cx="6458423" cy="360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000"/>
            </a:pPr>
            <a:r>
              <a:t>incarnerà </a:t>
            </a:r>
          </a:p>
          <a:p>
            <a:pPr algn="l">
              <a:defRPr sz="7000"/>
            </a:pPr>
            <a:r>
              <a:t>lo spirito </a:t>
            </a:r>
          </a:p>
          <a:p>
            <a:pPr algn="l">
              <a:defRPr sz="7000"/>
            </a:pPr>
            <a:r>
              <a:t>rinascimentale</a:t>
            </a:r>
          </a:p>
        </p:txBody>
      </p:sp>
      <p:grpSp>
        <p:nvGrpSpPr>
          <p:cNvPr id="206" name="IMG_0342.jpeg"/>
          <p:cNvGrpSpPr/>
          <p:nvPr/>
        </p:nvGrpSpPr>
        <p:grpSpPr>
          <a:xfrm>
            <a:off x="7655394" y="4364092"/>
            <a:ext cx="10172990" cy="7781816"/>
            <a:chOff x="0" y="0"/>
            <a:chExt cx="10172988" cy="7781814"/>
          </a:xfrm>
        </p:grpSpPr>
        <p:pic>
          <p:nvPicPr>
            <p:cNvPr id="205" name="IMG_0342.jpeg" descr="IMG_0342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9918989" cy="745161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4" name="IMG_0342.jpeg" descr="IMG_0342.jpe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172989" cy="7781815"/>
            </a:xfrm>
            <a:prstGeom prst="rect">
              <a:avLst/>
            </a:prstGeom>
            <a:effectLst/>
          </p:spPr>
        </p:pic>
      </p:grpSp>
      <p:sp>
        <p:nvSpPr>
          <p:cNvPr id="207" name="incanta…"/>
          <p:cNvSpPr txBox="1"/>
          <p:nvPr/>
        </p:nvSpPr>
        <p:spPr>
          <a:xfrm>
            <a:off x="17334670" y="6451600"/>
            <a:ext cx="5457887" cy="360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>
              <a:defRPr sz="7000"/>
            </a:pPr>
            <a:r>
              <a:t>incanta</a:t>
            </a:r>
          </a:p>
          <a:p>
            <a:pPr algn="r">
              <a:defRPr sz="7000"/>
            </a:pPr>
            <a:r>
              <a:t> al Louvre </a:t>
            </a:r>
          </a:p>
          <a:p>
            <a:pPr algn="r">
              <a:defRPr sz="7000"/>
            </a:pPr>
            <a:r>
              <a:t>di Parigi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un uomo fiorentin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10000"/>
            </a:lvl1pPr>
          </a:lstStyle>
          <a:p>
            <a:pPr/>
            <a:r>
              <a:t>un uomo fiorentino</a:t>
            </a:r>
          </a:p>
        </p:txBody>
      </p:sp>
      <p:sp>
        <p:nvSpPr>
          <p:cNvPr id="138" name="nasce nel 1452 a Vinci vicino a Firenze"/>
          <p:cNvSpPr txBox="1"/>
          <p:nvPr/>
        </p:nvSpPr>
        <p:spPr>
          <a:xfrm>
            <a:off x="1243218" y="3505200"/>
            <a:ext cx="9981772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/>
            </a:lvl1pPr>
          </a:lstStyle>
          <a:p>
            <a:pPr/>
            <a:r>
              <a:t>nasce nel 1452 a Vinci vicino a Firenze </a:t>
            </a:r>
          </a:p>
        </p:txBody>
      </p:sp>
      <p:sp>
        <p:nvSpPr>
          <p:cNvPr id="139" name="cuore del Rinascimento europeo"/>
          <p:cNvSpPr txBox="1"/>
          <p:nvPr/>
        </p:nvSpPr>
        <p:spPr>
          <a:xfrm>
            <a:off x="13755124" y="9580983"/>
            <a:ext cx="8945275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7000"/>
            </a:lvl1pPr>
          </a:lstStyle>
          <a:p>
            <a:pPr/>
            <a:r>
              <a:t>cuore del Rinascimento europeo </a:t>
            </a:r>
          </a:p>
        </p:txBody>
      </p:sp>
      <p:grpSp>
        <p:nvGrpSpPr>
          <p:cNvPr id="142" name="Schermata 2023-05-19 alle 23.46.49.png"/>
          <p:cNvGrpSpPr/>
          <p:nvPr/>
        </p:nvGrpSpPr>
        <p:grpSpPr>
          <a:xfrm>
            <a:off x="3912233" y="6172199"/>
            <a:ext cx="13691505" cy="4165602"/>
            <a:chOff x="0" y="0"/>
            <a:chExt cx="13691503" cy="4165600"/>
          </a:xfrm>
        </p:grpSpPr>
        <p:pic>
          <p:nvPicPr>
            <p:cNvPr id="141" name="Schermata 2023-05-19 alle 23.46.49.png" descr="Schermata 2023-05-19 alle 23.46.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3437504" cy="38354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0" name="Schermata 2023-05-19 alle 23.46.49.png" descr="Schermata 2023-05-19 alle 23.46.49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3691504" cy="41656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figlio di una relazione illegittim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10000"/>
            </a:lvl1pPr>
          </a:lstStyle>
          <a:p>
            <a:pPr/>
            <a:r>
              <a:t>figlio di una relazione illegittima</a:t>
            </a:r>
          </a:p>
        </p:txBody>
      </p:sp>
      <p:sp>
        <p:nvSpPr>
          <p:cNvPr id="145" name="il padre è il ricco notaio fiorentino Piero da Vinci"/>
          <p:cNvSpPr txBox="1"/>
          <p:nvPr/>
        </p:nvSpPr>
        <p:spPr>
          <a:xfrm>
            <a:off x="1529059" y="4233728"/>
            <a:ext cx="12373450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/>
            </a:lvl1pPr>
          </a:lstStyle>
          <a:p>
            <a:pPr/>
            <a:r>
              <a:t>il padre è il ricco notaio fiorentino Piero da Vinci </a:t>
            </a:r>
          </a:p>
        </p:txBody>
      </p:sp>
      <p:sp>
        <p:nvSpPr>
          <p:cNvPr id="146" name="la madre è Caterina di Meo Lippi di umili origini"/>
          <p:cNvSpPr txBox="1"/>
          <p:nvPr/>
        </p:nvSpPr>
        <p:spPr>
          <a:xfrm>
            <a:off x="1576466" y="7921356"/>
            <a:ext cx="8202788" cy="360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/>
            </a:lvl1pPr>
          </a:lstStyle>
          <a:p>
            <a:pPr/>
            <a:r>
              <a:t>la madre è Caterina di Meo Lippi di umili origini</a:t>
            </a:r>
          </a:p>
        </p:txBody>
      </p:sp>
      <p:grpSp>
        <p:nvGrpSpPr>
          <p:cNvPr id="149" name="Schermata 2023-05-19 alle 23.44.26.png"/>
          <p:cNvGrpSpPr/>
          <p:nvPr/>
        </p:nvGrpSpPr>
        <p:grpSpPr>
          <a:xfrm>
            <a:off x="12109324" y="4743450"/>
            <a:ext cx="10375901" cy="7023100"/>
            <a:chOff x="0" y="0"/>
            <a:chExt cx="10375900" cy="7023100"/>
          </a:xfrm>
        </p:grpSpPr>
        <p:pic>
          <p:nvPicPr>
            <p:cNvPr id="148" name="Schermata 2023-05-19 alle 23.44.26.png" descr="Schermata 2023-05-19 alle 23.44.26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0121900" cy="66929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7" name="Schermata 2023-05-19 alle 23.44.26.png" descr="Schermata 2023-05-19 alle 23.44.26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375900" cy="70231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tudia l’arte rinascimenta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10000"/>
            </a:lvl1pPr>
          </a:lstStyle>
          <a:p>
            <a:pPr/>
            <a:r>
              <a:t>studia l’arte rinascimentale</a:t>
            </a:r>
          </a:p>
        </p:txBody>
      </p:sp>
      <p:sp>
        <p:nvSpPr>
          <p:cNvPr id="152" name="a 17 anni inizia a studiare arte"/>
          <p:cNvSpPr txBox="1"/>
          <p:nvPr/>
        </p:nvSpPr>
        <p:spPr>
          <a:xfrm>
            <a:off x="6642341" y="3592655"/>
            <a:ext cx="12991866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/>
            </a:lvl1pPr>
          </a:lstStyle>
          <a:p>
            <a:pPr/>
            <a:r>
              <a:t>a 17 anni inizia a studiare arte</a:t>
            </a:r>
          </a:p>
        </p:txBody>
      </p:sp>
      <p:grpSp>
        <p:nvGrpSpPr>
          <p:cNvPr id="155" name="Schermata 2023-05-19 alle 23.51.24.png"/>
          <p:cNvGrpSpPr/>
          <p:nvPr/>
        </p:nvGrpSpPr>
        <p:grpSpPr>
          <a:xfrm>
            <a:off x="11727358" y="5470811"/>
            <a:ext cx="10322214" cy="6109838"/>
            <a:chOff x="0" y="0"/>
            <a:chExt cx="10322213" cy="6109837"/>
          </a:xfrm>
        </p:grpSpPr>
        <p:pic>
          <p:nvPicPr>
            <p:cNvPr id="154" name="Schermata 2023-05-19 alle 23.51.24.png" descr="Schermata 2023-05-19 alle 23.51.24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0068214" cy="57796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3" name="Schermata 2023-05-19 alle 23.51.24.png" descr="Schermata 2023-05-19 alle 23.51.24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322214" cy="6109838"/>
            </a:xfrm>
            <a:prstGeom prst="rect">
              <a:avLst/>
            </a:prstGeom>
            <a:effectLst/>
          </p:spPr>
        </p:pic>
      </p:grpSp>
      <p:sp>
        <p:nvSpPr>
          <p:cNvPr id="156" name="nella bottega del prestigioso…"/>
          <p:cNvSpPr txBox="1"/>
          <p:nvPr/>
        </p:nvSpPr>
        <p:spPr>
          <a:xfrm>
            <a:off x="1286866" y="6138130"/>
            <a:ext cx="9671662" cy="477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7000"/>
            </a:pPr>
            <a:r>
              <a:t>nella bottega del prestigioso </a:t>
            </a:r>
          </a:p>
          <a:p>
            <a:pPr>
              <a:defRPr sz="7000"/>
            </a:pPr>
            <a:r>
              <a:t>scultore e pittore </a:t>
            </a:r>
          </a:p>
          <a:p>
            <a:pPr>
              <a:defRPr sz="7000"/>
            </a:pPr>
            <a:r>
              <a:t>Andrea Verrocchio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lavora presso il Duca di Milan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10000"/>
            </a:lvl1pPr>
          </a:lstStyle>
          <a:p>
            <a:pPr/>
            <a:r>
              <a:t>lavora presso il Duca di Milano</a:t>
            </a:r>
          </a:p>
        </p:txBody>
      </p:sp>
      <p:sp>
        <p:nvSpPr>
          <p:cNvPr id="159" name="dal 1482 lavora a Milano per Ludovico Sforza"/>
          <p:cNvSpPr txBox="1"/>
          <p:nvPr/>
        </p:nvSpPr>
        <p:spPr>
          <a:xfrm>
            <a:off x="9077487" y="6120955"/>
            <a:ext cx="8001428" cy="360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/>
            </a:lvl1pPr>
          </a:lstStyle>
          <a:p>
            <a:pPr/>
            <a:r>
              <a:t>dal 1482 lavora a Milano per Ludovico Sforza</a:t>
            </a:r>
          </a:p>
        </p:txBody>
      </p:sp>
      <p:sp>
        <p:nvSpPr>
          <p:cNvPr id="160" name="schizzo di una…"/>
          <p:cNvSpPr txBox="1"/>
          <p:nvPr/>
        </p:nvSpPr>
        <p:spPr>
          <a:xfrm>
            <a:off x="16421290" y="10495531"/>
            <a:ext cx="7017074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000"/>
            </a:pPr>
            <a:r>
              <a:t>schizzo di una </a:t>
            </a:r>
          </a:p>
          <a:p>
            <a:pPr>
              <a:defRPr sz="7000"/>
            </a:pPr>
            <a:r>
              <a:t>macchina volante</a:t>
            </a:r>
          </a:p>
        </p:txBody>
      </p:sp>
      <p:grpSp>
        <p:nvGrpSpPr>
          <p:cNvPr id="163" name="Schermata 2023-05-20 alle 00.03.05.png"/>
          <p:cNvGrpSpPr/>
          <p:nvPr/>
        </p:nvGrpSpPr>
        <p:grpSpPr>
          <a:xfrm>
            <a:off x="17586323" y="3299713"/>
            <a:ext cx="5066156" cy="7116574"/>
            <a:chOff x="0" y="0"/>
            <a:chExt cx="5066155" cy="7116572"/>
          </a:xfrm>
        </p:grpSpPr>
        <p:pic>
          <p:nvPicPr>
            <p:cNvPr id="162" name="Schermata 2023-05-20 alle 00.03.05.png" descr="Schermata 2023-05-20 alle 00.03.05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4812156" cy="678637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1" name="Schermata 2023-05-20 alle 00.03.05.png" descr="Schermata 2023-05-20 alle 00.03.05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066156" cy="7116573"/>
            </a:xfrm>
            <a:prstGeom prst="rect">
              <a:avLst/>
            </a:prstGeom>
            <a:effectLst/>
          </p:spPr>
        </p:pic>
      </p:grpSp>
      <p:sp>
        <p:nvSpPr>
          <p:cNvPr id="164" name="studio di…"/>
          <p:cNvSpPr txBox="1"/>
          <p:nvPr/>
        </p:nvSpPr>
        <p:spPr>
          <a:xfrm>
            <a:off x="1616806" y="8822686"/>
            <a:ext cx="6423683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000"/>
            </a:pPr>
            <a:r>
              <a:t>studio di </a:t>
            </a:r>
          </a:p>
          <a:p>
            <a:pPr>
              <a:defRPr sz="7000"/>
            </a:pPr>
            <a:r>
              <a:t>un carro armato</a:t>
            </a:r>
          </a:p>
        </p:txBody>
      </p:sp>
      <p:grpSp>
        <p:nvGrpSpPr>
          <p:cNvPr id="167" name="Schermata 2023-05-20 alle 00.08.12.png"/>
          <p:cNvGrpSpPr/>
          <p:nvPr/>
        </p:nvGrpSpPr>
        <p:grpSpPr>
          <a:xfrm>
            <a:off x="1087216" y="4194518"/>
            <a:ext cx="7482862" cy="4626687"/>
            <a:chOff x="0" y="0"/>
            <a:chExt cx="7482861" cy="4626686"/>
          </a:xfrm>
        </p:grpSpPr>
        <p:pic>
          <p:nvPicPr>
            <p:cNvPr id="166" name="Schermata 2023-05-20 alle 00.08.12.png" descr="Schermata 2023-05-20 alle 00.08.1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7228862" cy="429648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5" name="Schermata 2023-05-20 alle 00.08.12.png" descr="Schermata 2023-05-20 alle 00.08.12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7482862" cy="462668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mette in scena il commiato di Gesù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10000"/>
            </a:lvl1pPr>
          </a:lstStyle>
          <a:p>
            <a:pPr/>
            <a:r>
              <a:t>mette in scena il commiato di Gesù</a:t>
            </a:r>
          </a:p>
        </p:txBody>
      </p:sp>
      <p:sp>
        <p:nvSpPr>
          <p:cNvPr id="170" name="L’ultima cena – 1494/1498"/>
          <p:cNvSpPr txBox="1"/>
          <p:nvPr/>
        </p:nvSpPr>
        <p:spPr>
          <a:xfrm>
            <a:off x="1408135" y="3293113"/>
            <a:ext cx="10399875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/>
            </a:lvl1pPr>
          </a:lstStyle>
          <a:p>
            <a:pPr/>
            <a:r>
              <a:t>L’ultima cena – 1494/1498</a:t>
            </a:r>
          </a:p>
        </p:txBody>
      </p:sp>
      <p:sp>
        <p:nvSpPr>
          <p:cNvPr id="171" name="nella basilica Santa Maria delle Grazie a Milano"/>
          <p:cNvSpPr txBox="1"/>
          <p:nvPr/>
        </p:nvSpPr>
        <p:spPr>
          <a:xfrm>
            <a:off x="4417592" y="11625868"/>
            <a:ext cx="18771581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/>
            </a:lvl1pPr>
          </a:lstStyle>
          <a:p>
            <a:pPr/>
            <a:r>
              <a:t>nella basilica Santa Maria delle Grazie a Milano</a:t>
            </a:r>
          </a:p>
        </p:txBody>
      </p:sp>
      <p:grpSp>
        <p:nvGrpSpPr>
          <p:cNvPr id="174" name="Schermata 2023-05-19 alle 23.37.29.png"/>
          <p:cNvGrpSpPr/>
          <p:nvPr/>
        </p:nvGrpSpPr>
        <p:grpSpPr>
          <a:xfrm>
            <a:off x="6201854" y="4805191"/>
            <a:ext cx="13106401" cy="6578601"/>
            <a:chOff x="0" y="0"/>
            <a:chExt cx="13106400" cy="6578600"/>
          </a:xfrm>
        </p:grpSpPr>
        <p:pic>
          <p:nvPicPr>
            <p:cNvPr id="173" name="Schermata 2023-05-19 alle 23.37.29.png" descr="Schermata 2023-05-19 alle 23.37.2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2852400" cy="62484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2" name="Schermata 2023-05-19 alle 23.37.29.png" descr="Schermata 2023-05-19 alle 23.37.29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3106400" cy="65786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realizza il simbolo del Rinascimen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10000"/>
            </a:lvl1pPr>
          </a:lstStyle>
          <a:p>
            <a:pPr/>
            <a:r>
              <a:t>realizza il simbolo del Rinascimento</a:t>
            </a:r>
          </a:p>
        </p:txBody>
      </p:sp>
      <p:sp>
        <p:nvSpPr>
          <p:cNvPr id="177" name="La Gioconda – 1503/1506"/>
          <p:cNvSpPr txBox="1"/>
          <p:nvPr/>
        </p:nvSpPr>
        <p:spPr>
          <a:xfrm>
            <a:off x="2473532" y="3996612"/>
            <a:ext cx="10337367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/>
            </a:lvl1pPr>
          </a:lstStyle>
          <a:p>
            <a:pPr/>
            <a:r>
              <a:t>La Gioconda – 1503/1506 </a:t>
            </a:r>
          </a:p>
        </p:txBody>
      </p:sp>
      <p:sp>
        <p:nvSpPr>
          <p:cNvPr id="178" name="donata a Federico I re di Francia"/>
          <p:cNvSpPr txBox="1"/>
          <p:nvPr/>
        </p:nvSpPr>
        <p:spPr>
          <a:xfrm>
            <a:off x="800545" y="9634227"/>
            <a:ext cx="14109884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/>
            </a:lvl1pPr>
          </a:lstStyle>
          <a:p>
            <a:pPr/>
            <a:r>
              <a:t>donata a Federico I re di Francia</a:t>
            </a:r>
          </a:p>
        </p:txBody>
      </p:sp>
      <p:grpSp>
        <p:nvGrpSpPr>
          <p:cNvPr id="181" name="Schermata 2023-05-19 alle 23.23.06.png"/>
          <p:cNvGrpSpPr/>
          <p:nvPr/>
        </p:nvGrpSpPr>
        <p:grpSpPr>
          <a:xfrm>
            <a:off x="15047027" y="3307582"/>
            <a:ext cx="6381586" cy="9473955"/>
            <a:chOff x="0" y="0"/>
            <a:chExt cx="6381585" cy="9473954"/>
          </a:xfrm>
        </p:grpSpPr>
        <p:pic>
          <p:nvPicPr>
            <p:cNvPr id="180" name="Schermata 2023-05-19 alle 23.23.06.png" descr="Schermata 2023-05-19 alle 23.23.06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6127586" cy="91437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9" name="Schermata 2023-05-19 alle 23.23.06.png" descr="Schermata 2023-05-19 alle 23.23.06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381586" cy="9473955"/>
            </a:xfrm>
            <a:prstGeom prst="rect">
              <a:avLst/>
            </a:prstGeom>
            <a:effectLst/>
          </p:spPr>
        </p:pic>
      </p:grpSp>
      <p:sp>
        <p:nvSpPr>
          <p:cNvPr id="182" name="cioè Monna Lisa Gherardini"/>
          <p:cNvSpPr txBox="1"/>
          <p:nvPr/>
        </p:nvSpPr>
        <p:spPr>
          <a:xfrm>
            <a:off x="2303075" y="6815419"/>
            <a:ext cx="11104824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000"/>
            </a:lvl1pPr>
          </a:lstStyle>
          <a:p>
            <a:pPr/>
            <a:r>
              <a:t>cioè Monna Lisa Gherardini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al servizio del re di Franci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10000"/>
            </a:lvl1pPr>
          </a:lstStyle>
          <a:p>
            <a:pPr/>
            <a:r>
              <a:t>al servizio del re di Francia</a:t>
            </a:r>
          </a:p>
        </p:txBody>
      </p:sp>
      <p:sp>
        <p:nvSpPr>
          <p:cNvPr id="185" name="dal 1517 lavora…"/>
          <p:cNvSpPr txBox="1"/>
          <p:nvPr/>
        </p:nvSpPr>
        <p:spPr>
          <a:xfrm>
            <a:off x="1652392" y="4462528"/>
            <a:ext cx="10132833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7000"/>
            </a:pPr>
            <a:r>
              <a:t>dal 1517 lavora </a:t>
            </a:r>
          </a:p>
          <a:p>
            <a:pPr>
              <a:defRPr sz="7000"/>
            </a:pPr>
            <a:r>
              <a:t>per Federico I</a:t>
            </a:r>
          </a:p>
        </p:txBody>
      </p:sp>
      <p:sp>
        <p:nvSpPr>
          <p:cNvPr id="186" name="considerato il «Restauratore delle lettere»"/>
          <p:cNvSpPr txBox="1"/>
          <p:nvPr/>
        </p:nvSpPr>
        <p:spPr>
          <a:xfrm>
            <a:off x="4240377" y="8378956"/>
            <a:ext cx="11034407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/>
            </a:lvl1pPr>
          </a:lstStyle>
          <a:p>
            <a:pPr/>
            <a:r>
              <a:t>considerato il «Restauratore delle lettere»</a:t>
            </a:r>
          </a:p>
        </p:txBody>
      </p:sp>
      <p:grpSp>
        <p:nvGrpSpPr>
          <p:cNvPr id="189" name="Schermata 2023-05-19 alle 23.19.53.png"/>
          <p:cNvGrpSpPr/>
          <p:nvPr/>
        </p:nvGrpSpPr>
        <p:grpSpPr>
          <a:xfrm>
            <a:off x="16447579" y="4216115"/>
            <a:ext cx="6057901" cy="7683501"/>
            <a:chOff x="0" y="0"/>
            <a:chExt cx="6057900" cy="7683500"/>
          </a:xfrm>
        </p:grpSpPr>
        <p:pic>
          <p:nvPicPr>
            <p:cNvPr id="188" name="Schermata 2023-05-19 alle 23.19.53.png" descr="Schermata 2023-05-19 alle 23.19.5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5803900" cy="73533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7" name="Schermata 2023-05-19 alle 23.19.53.png" descr="Schermata 2023-05-19 alle 23.19.53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057900" cy="76835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al di là della mort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sz="10000"/>
            </a:lvl1pPr>
          </a:lstStyle>
          <a:p>
            <a:pPr/>
            <a:r>
              <a:t>al di là della morte</a:t>
            </a:r>
          </a:p>
        </p:txBody>
      </p:sp>
      <p:sp>
        <p:nvSpPr>
          <p:cNvPr id="192" name="si spegne ad Ambroise nella Loira durante il 1519"/>
          <p:cNvSpPr txBox="1"/>
          <p:nvPr/>
        </p:nvSpPr>
        <p:spPr>
          <a:xfrm>
            <a:off x="2898168" y="3554811"/>
            <a:ext cx="11074277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/>
            </a:lvl1pPr>
          </a:lstStyle>
          <a:p>
            <a:pPr/>
            <a:r>
              <a:t>si spegne ad Ambroise nella Loira durante il 1519 </a:t>
            </a:r>
          </a:p>
        </p:txBody>
      </p:sp>
      <p:grpSp>
        <p:nvGrpSpPr>
          <p:cNvPr id="195" name="Schermata 2023-05-19 alle 23.08.47.png"/>
          <p:cNvGrpSpPr/>
          <p:nvPr/>
        </p:nvGrpSpPr>
        <p:grpSpPr>
          <a:xfrm>
            <a:off x="1931396" y="6653338"/>
            <a:ext cx="8603915" cy="4680402"/>
            <a:chOff x="0" y="0"/>
            <a:chExt cx="8603913" cy="4680401"/>
          </a:xfrm>
        </p:grpSpPr>
        <p:pic>
          <p:nvPicPr>
            <p:cNvPr id="194" name="Schermata 2023-05-19 alle 23.08.47.png" descr="Schermata 2023-05-19 alle 23.08.47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8349914" cy="43502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3" name="Schermata 2023-05-19 alle 23.08.47.png" descr="Schermata 2023-05-19 alle 23.08.47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603914" cy="4680402"/>
            </a:xfrm>
            <a:prstGeom prst="rect">
              <a:avLst/>
            </a:prstGeom>
            <a:effectLst/>
          </p:spPr>
        </p:pic>
      </p:grpSp>
      <p:sp>
        <p:nvSpPr>
          <p:cNvPr id="196" name="il castello di Federico I dov’è seppellito"/>
          <p:cNvSpPr txBox="1"/>
          <p:nvPr/>
        </p:nvSpPr>
        <p:spPr>
          <a:xfrm>
            <a:off x="4269242" y="11737101"/>
            <a:ext cx="16259214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/>
            </a:lvl1pPr>
          </a:lstStyle>
          <a:p>
            <a:pPr/>
            <a:r>
              <a:t>il castello di Federico I dov’è seppellito</a:t>
            </a:r>
          </a:p>
        </p:txBody>
      </p:sp>
      <p:grpSp>
        <p:nvGrpSpPr>
          <p:cNvPr id="199" name="Schermata 2023-05-19 alle 23.56.46.png"/>
          <p:cNvGrpSpPr/>
          <p:nvPr/>
        </p:nvGrpSpPr>
        <p:grpSpPr>
          <a:xfrm>
            <a:off x="14461768" y="3554812"/>
            <a:ext cx="8190753" cy="7611978"/>
            <a:chOff x="0" y="0"/>
            <a:chExt cx="8190751" cy="7611977"/>
          </a:xfrm>
        </p:grpSpPr>
        <p:pic>
          <p:nvPicPr>
            <p:cNvPr id="198" name="Schermata 2023-05-19 alle 23.56.46.png" descr="Schermata 2023-05-19 alle 23.56.46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7936752" cy="728177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7" name="Schermata 2023-05-19 alle 23.56.46.png" descr="Schermata 2023-05-19 alle 23.56.46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8190752" cy="7611978"/>
            </a:xfrm>
            <a:prstGeom prst="rect">
              <a:avLst/>
            </a:prstGeom>
            <a:effectLst/>
          </p:spPr>
        </p:pic>
      </p:grpSp>
      <p:sp>
        <p:nvSpPr>
          <p:cNvPr id="200" name="Freccia"/>
          <p:cNvSpPr/>
          <p:nvPr/>
        </p:nvSpPr>
        <p:spPr>
          <a:xfrm>
            <a:off x="16567001" y="6548616"/>
            <a:ext cx="1270001" cy="1270001"/>
          </a:xfrm>
          <a:prstGeom prst="rightArrow">
            <a:avLst>
              <a:gd name="adj1" fmla="val 32631"/>
              <a:gd name="adj2" fmla="val 66436"/>
            </a:avLst>
          </a:prstGeom>
          <a:blipFill>
            <a:blip r:embed="rId6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1" sz="3800">
                <a:solidFill>
                  <a:srgbClr val="61615E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png"/></Relationships>

</file>

<file path=ppt/theme/theme1.xml><?xml version="1.0" encoding="utf-8"?>
<a:theme xmlns:a="http://schemas.openxmlformats.org/drawingml/2006/main" xmlns:r="http://schemas.openxmlformats.org/officeDocument/2006/relationships" name="BrushedCanvas">
  <a:themeElements>
    <a:clrScheme name="BrushedCanvas">
      <a:dk1>
        <a:srgbClr val="546056"/>
      </a:dk1>
      <a:lt1>
        <a:srgbClr val="600C52"/>
      </a:lt1>
      <a:dk2>
        <a:srgbClr val="61615E"/>
      </a:dk2>
      <a:lt2>
        <a:srgbClr val="CECECA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BrushedCanvas">
      <a:majorFont>
        <a:latin typeface="Palatino"/>
        <a:ea typeface="Palatino"/>
        <a:cs typeface="Palatino"/>
      </a:majorFont>
      <a:minorFont>
        <a:latin typeface="Palatino"/>
        <a:ea typeface="Palatino"/>
        <a:cs typeface="Palatino"/>
      </a:minorFont>
    </a:fontScheme>
    <a:fmtScheme name="BrushedCanva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800" u="none" kumimoji="0" normalizeH="0">
            <a:ln>
              <a:noFill/>
            </a:ln>
            <a:solidFill>
              <a:srgbClr val="F5F8EB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17D75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546056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rushedCanvas">
  <a:themeElements>
    <a:clrScheme name="BrushedCanvas">
      <a:dk1>
        <a:srgbClr val="000000"/>
      </a:dk1>
      <a:lt1>
        <a:srgbClr val="FFFFFF"/>
      </a:lt1>
      <a:dk2>
        <a:srgbClr val="61615E"/>
      </a:dk2>
      <a:lt2>
        <a:srgbClr val="CECECA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BrushedCanvas">
      <a:majorFont>
        <a:latin typeface="Palatino"/>
        <a:ea typeface="Palatino"/>
        <a:cs typeface="Palatino"/>
      </a:majorFont>
      <a:minorFont>
        <a:latin typeface="Palatino"/>
        <a:ea typeface="Palatino"/>
        <a:cs typeface="Palatino"/>
      </a:minorFont>
    </a:fontScheme>
    <a:fmtScheme name="BrushedCanva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800" u="none" kumimoji="0" normalizeH="0">
            <a:ln>
              <a:noFill/>
            </a:ln>
            <a:solidFill>
              <a:srgbClr val="F5F8EB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17D75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546056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