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74" r:id="rId5"/>
    <p:sldId id="278" r:id="rId6"/>
    <p:sldId id="279" r:id="rId7"/>
    <p:sldId id="258" r:id="rId8"/>
    <p:sldId id="275" r:id="rId9"/>
    <p:sldId id="276" r:id="rId10"/>
    <p:sldId id="259" r:id="rId11"/>
    <p:sldId id="260" r:id="rId12"/>
    <p:sldId id="261" r:id="rId13"/>
    <p:sldId id="262" r:id="rId14"/>
    <p:sldId id="263" r:id="rId15"/>
    <p:sldId id="277" r:id="rId16"/>
    <p:sldId id="266" r:id="rId17"/>
    <p:sldId id="281" r:id="rId18"/>
    <p:sldId id="267" r:id="rId19"/>
    <p:sldId id="280" r:id="rId20"/>
    <p:sldId id="268" r:id="rId21"/>
    <p:sldId id="271" r:id="rId22"/>
  </p:sldIdLst>
  <p:sldSz cx="13004800" cy="9753600"/>
  <p:notesSz cx="6794500" cy="9906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4894" autoAdjust="0"/>
  </p:normalViewPr>
  <p:slideViewPr>
    <p:cSldViewPr snapToGrid="0" snapToObjects="1">
      <p:cViewPr varScale="1">
        <p:scale>
          <a:sx n="50" d="100"/>
          <a:sy n="50" d="100"/>
        </p:scale>
        <p:origin x="2792" y="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-4464" y="-12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8C4CC-FF2A-40ED-AED5-10004832ED71}" type="datetimeFigureOut">
              <a:rPr lang="it-CH" smtClean="0"/>
              <a:t>05.04.22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8E167-F871-4B94-86D2-9993DB9ABCF5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4174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4" y="4705350"/>
            <a:ext cx="4982633" cy="4457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9997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degnabiblioteche.it/index.php?publisher=Gruner+und+Jahr-Mondadori&amp;xsl=852&amp;s=2&amp;v=9&amp;c=5673&amp;orderby=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ardegnabiblioteche.it/index.php?xsl=1046&amp;s=2&amp;v=9&amp;c=5670&amp;codice=IT-CA0010&amp;id=oai:com.akros.sebina.opac.model.oai:11786882&amp;sbn=CAGSS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1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Quale è il messaggio del monaco?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Ipoteticamente intende dire che </a:t>
            </a:r>
            <a:br>
              <a:rPr lang="it-IT" dirty="0"/>
            </a:br>
            <a:r>
              <a:rPr lang="it-IT" dirty="0"/>
              <a:t>l’anno 1000 non sarà la fine del mondo, lui non ci crede e pensa che passeranno ancora tanti anni.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Aveva ragione, visto che ci troviamo nel 2019 (1020 anni dopo!)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r>
              <a:rPr lang="it-IT" dirty="0"/>
              <a:t>Qui</a:t>
            </a:r>
            <a:r>
              <a:rPr lang="it-IT" baseline="0" dirty="0"/>
              <a:t> vedete la rappresentazione del “Giudizio universale” creata da Michelangelo , a Roma, in Vaticano, nella Cappella Sistina.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57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Potrebbe</a:t>
            </a:r>
            <a:r>
              <a:rPr lang="it-IT" baseline="0" dirty="0"/>
              <a:t> trattarsi dell’anno 1000?</a:t>
            </a:r>
          </a:p>
          <a:p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Intende dire che, nessuno saprà mai la data della fine del mondo, si possono fare varie ipotesi ma saranno sempre incerte. La data esatta la sa solo il Padre.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8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 medioevo le condizioni igienico sanitarie</a:t>
            </a:r>
            <a:r>
              <a:rPr lang="it-IT" baseline="0" dirty="0"/>
              <a:t> erano molto carenti. Tutto ciò permetteva il proliferare di malattie. </a:t>
            </a: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Esistono</a:t>
            </a:r>
            <a:r>
              <a:rPr lang="it-IT" baseline="0" dirty="0"/>
              <a:t> diversi tipi di peste; la principale è la peste bubbonica.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Questa malattia provoca rigonfiamenti sotto le ascelle e all’ inguine.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</a:t>
            </a:r>
            <a:r>
              <a:rPr lang="it-IT" baseline="0" dirty="0"/>
              <a:t> sintomi sono febbre alta, cefalea, grave debolezza, disturbi del sonno, nausea, </a:t>
            </a:r>
            <a:r>
              <a:rPr lang="it-IT" baseline="0" dirty="0" err="1"/>
              <a:t>fotosensibiiità</a:t>
            </a:r>
            <a:r>
              <a:rPr lang="it-IT" baseline="0" dirty="0"/>
              <a:t>, dolore alle estremità, vomito e delirio.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Essa è curabile con antibiotici.</a:t>
            </a:r>
            <a:r>
              <a:rPr lang="it-IT" baseline="0" dirty="0"/>
              <a:t>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 medioevo</a:t>
            </a:r>
            <a:r>
              <a:rPr lang="it-IT" baseline="0" dirty="0"/>
              <a:t> questi però non esistevano e la peste mieteva </a:t>
            </a:r>
            <a:r>
              <a:rPr lang="it-IT" baseline="0" dirty="0" err="1"/>
              <a:t>migiiaia</a:t>
            </a:r>
            <a:r>
              <a:rPr lang="it-IT" baseline="0" dirty="0"/>
              <a:t> di vittime.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E’ una malattia ancora presente oggigiorno in tutti i continenti eccettuato Oceania (Australia).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920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 leggeremo il</a:t>
            </a:r>
            <a:r>
              <a:rPr lang="it-IT" baseline="0" dirty="0"/>
              <a:t> racconto di questo evento, come trascritto dal monaco Ademaro di </a:t>
            </a:r>
            <a:r>
              <a:rPr lang="it-IT" baseline="0" dirty="0" err="1"/>
              <a:t>Chabannes</a:t>
            </a:r>
            <a:r>
              <a:rPr lang="it-IT" baseline="0" dirty="0"/>
              <a:t>. </a:t>
            </a:r>
          </a:p>
          <a:p>
            <a:endParaRPr lang="it-IT" baseline="0" dirty="0"/>
          </a:p>
          <a:p>
            <a:endParaRPr lang="it-IT" baseline="0" dirty="0"/>
          </a:p>
          <a:p>
            <a:r>
              <a:rPr lang="it-IT" baseline="0" dirty="0"/>
              <a:t>Esso ben descrive emozioni e stato d’animo dei protagonisti dell’evento.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251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Rodolfo</a:t>
            </a:r>
            <a:r>
              <a:rPr lang="it-IT" baseline="0" dirty="0"/>
              <a:t> il Glabro scrive nelle “Storie del 1048”</a:t>
            </a:r>
          </a:p>
          <a:p>
            <a:endParaRPr lang="it-IT" baseline="0" dirty="0"/>
          </a:p>
          <a:p>
            <a:endParaRPr lang="it-IT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Cause: Condizioni atmosferiche sfavorevoli = niente semine , soprattutto a causa delle inondazioni </a:t>
            </a:r>
          </a:p>
          <a:p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Carestia= mancanza di cibo, a causa delle condizioni meteorologiche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328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Queste</a:t>
            </a:r>
            <a:r>
              <a:rPr lang="it-IT" baseline="0" dirty="0"/>
              <a:t> paure sono state create e raccontate dopo l’anno 1000. </a:t>
            </a:r>
          </a:p>
          <a:p>
            <a:r>
              <a:rPr lang="it-IT" baseline="0" dirty="0"/>
              <a:t>Computo tempo da parte plebe non scontato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Tutti gli eventi naturali descritti</a:t>
            </a:r>
            <a:r>
              <a:rPr lang="it-IT" baseline="0" dirty="0"/>
              <a:t> precedentemente e le malattie sono reali, tuttavia non causati dall’imminente fine del mondo. </a:t>
            </a:r>
          </a:p>
          <a:p>
            <a:endParaRPr lang="it-IT" baseline="0" dirty="0"/>
          </a:p>
          <a:p>
            <a:r>
              <a:rPr lang="it-IT" sz="3200" b="1" baseline="0" dirty="0"/>
              <a:t>Faccenda calendari </a:t>
            </a:r>
          </a:p>
          <a:p>
            <a:r>
              <a:rPr lang="it-IT" sz="3200" b="1" baseline="0" dirty="0"/>
              <a:t>Faccenda atti notarili oltre anno 1000. </a:t>
            </a:r>
          </a:p>
          <a:p>
            <a:endParaRPr lang="it-IT" sz="3200" b="1" baseline="0" dirty="0"/>
          </a:p>
          <a:p>
            <a:r>
              <a:rPr lang="it-IT" sz="3200" b="1" baseline="0" dirty="0"/>
              <a:t>Contratti stipulati a </a:t>
            </a:r>
            <a:r>
              <a:rPr lang="it-IT" sz="3200" b="1" baseline="0"/>
              <a:t>cavallo anno 1000. </a:t>
            </a:r>
            <a:endParaRPr lang="it-IT" sz="3200" b="1" dirty="0"/>
          </a:p>
          <a:p>
            <a:endParaRPr lang="it-IT" dirty="0"/>
          </a:p>
          <a:p>
            <a:r>
              <a:rPr lang="it-IT" dirty="0"/>
              <a:t>Nonostante periodo difficile, a partire dall’anno 1000 iniziano diversi miglioramenti che portano a: </a:t>
            </a:r>
          </a:p>
          <a:p>
            <a:r>
              <a:rPr lang="it-IT" dirty="0"/>
              <a:t>Aumento popolazione, minor mortalità, vita più lunga, evoluzione tecnologica, maggior produzione cibo.</a:t>
            </a:r>
            <a:r>
              <a:rPr lang="it-IT" baseline="0" dirty="0"/>
              <a:t> </a:t>
            </a:r>
          </a:p>
          <a:p>
            <a:r>
              <a:rPr lang="it-IT" baseline="0" dirty="0"/>
              <a:t>Lavorazione alternata campi, nuove tecniche/attrezzi.</a:t>
            </a:r>
          </a:p>
          <a:p>
            <a:r>
              <a:rPr lang="it-IT" baseline="0" dirty="0"/>
              <a:t>+ igiene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305688" indent="-305688" defTabSz="484886">
              <a:spcBef>
                <a:spcPts val="2300"/>
              </a:spcBef>
              <a:buBlip>
                <a:blip r:embed="rId3"/>
              </a:buBlip>
              <a:defRPr sz="2490"/>
            </a:pPr>
            <a:r>
              <a:rPr lang="it-IT" dirty="0"/>
              <a:t>Non si sa dove si svolgono queste paure, non c’è nessun testo vero e proprio.</a:t>
            </a:r>
          </a:p>
          <a:p>
            <a:pPr marL="305688" indent="-305688" defTabSz="484886">
              <a:spcBef>
                <a:spcPts val="2300"/>
              </a:spcBef>
              <a:buBlip>
                <a:blip r:embed="rId3"/>
              </a:buBlip>
              <a:defRPr sz="2490"/>
            </a:pPr>
            <a:r>
              <a:rPr lang="it-IT" dirty="0"/>
              <a:t>È una leggenda da come avete potuto dedurre</a:t>
            </a:r>
          </a:p>
          <a:p>
            <a:pPr marL="305688" indent="-305688" defTabSz="484886">
              <a:spcBef>
                <a:spcPts val="2300"/>
              </a:spcBef>
              <a:buBlip>
                <a:blip r:embed="rId3"/>
              </a:buBlip>
              <a:defRPr sz="2490"/>
            </a:pPr>
            <a:r>
              <a:rPr lang="it-IT" dirty="0"/>
              <a:t>La fine del mondo sarebbe arrivata nel 1033 ma ci sono stati dei calcoli errati: </a:t>
            </a:r>
            <a:r>
              <a:rPr lang="it-IT" dirty="0" err="1"/>
              <a:t>dionigi</a:t>
            </a:r>
            <a:r>
              <a:rPr lang="it-IT" dirty="0"/>
              <a:t> e </a:t>
            </a:r>
            <a:r>
              <a:rPr lang="it-IT" dirty="0" err="1"/>
              <a:t>beda</a:t>
            </a:r>
            <a:r>
              <a:rPr lang="it-IT" dirty="0"/>
              <a:t> (calendari) che erano concepiti per uso tecnologico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17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 c’erano era storie horror.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L’unico libro che entra</a:t>
            </a:r>
            <a:r>
              <a:rPr lang="it-IT" baseline="0" dirty="0"/>
              <a:t> in considerazione per questo tema è la BIBBIA.</a:t>
            </a: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Libro (E-Book Aurora:</a:t>
            </a:r>
            <a:r>
              <a:rPr lang="it-IT" baseline="0" dirty="0"/>
              <a:t> I RACCONTI DELL’ANNO 1000 di Maddalena </a:t>
            </a:r>
            <a:r>
              <a:rPr lang="it-IT" baseline="0" dirty="0" err="1"/>
              <a:t>Lodesani</a:t>
            </a:r>
            <a:r>
              <a:rPr lang="it-IT" baseline="0" dirty="0"/>
              <a:t> e Alessandro Zignani.</a:t>
            </a: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Però il maestro Pordenone ci ha fornito varie schede in modo da poterci “avvantaggiare”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Qui abbiamo parte degli articoli usati per la redazione di questa presentazione.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259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Film sull’anno 1000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Jacques </a:t>
            </a:r>
            <a:r>
              <a:rPr lang="it-IT" dirty="0" err="1"/>
              <a:t>Barsac</a:t>
            </a:r>
            <a:r>
              <a:rPr lang="it-IT" baseline="0" dirty="0"/>
              <a:t> </a:t>
            </a:r>
            <a:r>
              <a:rPr lang="mr-IN" baseline="0" dirty="0"/>
              <a:t>–</a:t>
            </a:r>
            <a:r>
              <a:rPr lang="it-IT" baseline="0" dirty="0"/>
              <a:t> francese </a:t>
            </a:r>
            <a:r>
              <a:rPr lang="mr-IN" baseline="0" dirty="0"/>
              <a:t>–</a:t>
            </a:r>
            <a:r>
              <a:rPr lang="it-IT" baseline="0" dirty="0"/>
              <a:t> realizzato una quarantina di film sull’arte e la storia che hanno ottenuto una ventina di premi ai festival internazionali. </a:t>
            </a: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Link: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=x-</a:t>
            </a:r>
            <a:r>
              <a:rPr lang="it-IT" dirty="0" err="1"/>
              <a:t>axlWt</a:t>
            </a:r>
            <a:r>
              <a:rPr lang="it-IT" dirty="0"/>
              <a:t>-</a:t>
            </a:r>
            <a:r>
              <a:rPr lang="it-IT" dirty="0" err="1"/>
              <a:t>Zyk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CH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Anno mille : Cronache dall'Apocalisse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Descrizione: *Anno mille : Cronache dall'Apocalisse / Regia di Jacques Barsac. - [Italia] : G J/A, [dopo il 2000]. - 1 DVD (ca. 48 min.) : color. (4:3), son. ; 19 cm. ((Descrizione basata sul contenitore. - Codice area: tutte. - Suppl. a Focus Storia.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Editore: </a:t>
            </a:r>
            <a:r>
              <a:rPr lang="it-CH" sz="220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Gruner und Jahr-Mondadori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Anno: 2000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Lingua: ITALIANO; FRANCESE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Descrizione fisica: Video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Contributi: Barsac, Jacques</a:t>
            </a:r>
            <a:b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Lo trovi in: </a:t>
            </a:r>
            <a:r>
              <a:rPr lang="it-CH" sz="220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Cagliari - Biblioteca comunale Generale e di Studi Sardi (presso la MEM)</a:t>
            </a:r>
            <a:r>
              <a:rPr lang="it-CH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it-CH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11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tema centrale della</a:t>
            </a:r>
            <a:r>
              <a:rPr lang="it-IT" baseline="0" dirty="0"/>
              <a:t> presentazione è la paura.</a:t>
            </a:r>
          </a:p>
          <a:p>
            <a:endParaRPr lang="it-IT" baseline="0" dirty="0"/>
          </a:p>
          <a:p>
            <a:r>
              <a:rPr lang="it-IT" baseline="0" dirty="0"/>
              <a:t>Ora attualizziamo il tema:</a:t>
            </a:r>
          </a:p>
          <a:p>
            <a:endParaRPr lang="it-IT" baseline="0" dirty="0"/>
          </a:p>
          <a:p>
            <a:r>
              <a:rPr lang="it-IT" baseline="0" dirty="0"/>
              <a:t>Quali sono le vostre paure e quelle del periodo storico in cui viviamo?</a:t>
            </a:r>
          </a:p>
          <a:p>
            <a:endParaRPr lang="it-IT" baseline="0" dirty="0"/>
          </a:p>
          <a:p>
            <a:r>
              <a:rPr lang="it-IT" baseline="0" dirty="0"/>
              <a:t>Il professore Pordenone assegnerà le buste contenenti i temi (non conosce il contenuto)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921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9322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presentazione</a:t>
            </a:r>
            <a:r>
              <a:rPr lang="it-IT" baseline="0" dirty="0"/>
              <a:t> è strutturata come segue:</a:t>
            </a:r>
          </a:p>
          <a:p>
            <a:endParaRPr lang="it-IT" baseline="0" dirty="0"/>
          </a:p>
          <a:p>
            <a:endParaRPr lang="it-IT" baseline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992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55423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Insegnamento:</a:t>
            </a:r>
          </a:p>
          <a:p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Non credere a tutto, non prendere tutto per oro colato.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Oggi come ieri</a:t>
            </a:r>
            <a:r>
              <a:rPr lang="it-IT" baseline="0" dirty="0"/>
              <a:t> </a:t>
            </a:r>
            <a:r>
              <a:rPr lang="it-IT" dirty="0"/>
              <a:t>IL SAPAERE E’ POTERE!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tema</a:t>
            </a:r>
            <a:r>
              <a:rPr lang="it-IT" baseline="0" dirty="0"/>
              <a:t> centrale della fine del mondo era la MORTE, la PAURA PIÙ PROFONDA DI OGNI UOMO.</a:t>
            </a:r>
          </a:p>
          <a:p>
            <a:endParaRPr lang="it-IT" baseline="0" dirty="0"/>
          </a:p>
          <a:p>
            <a:r>
              <a:rPr lang="it-IT" baseline="0" dirty="0"/>
              <a:t>Qui una riflessione di Mark Twain (SCRITTORE, UMORISTA E DOCENTE STATUNITENSE autore di capolavori della letteratura americana come "le avventure di Tom  </a:t>
            </a:r>
            <a:r>
              <a:rPr lang="it-IT" baseline="0" dirty="0" err="1"/>
              <a:t>Sawyer</a:t>
            </a:r>
            <a:r>
              <a:rPr lang="it-IT" baseline="0" dirty="0"/>
              <a:t> e le avventure di </a:t>
            </a:r>
            <a:r>
              <a:rPr lang="it-IT" baseline="0" dirty="0" err="1"/>
              <a:t>Kuckelberry</a:t>
            </a:r>
            <a:r>
              <a:rPr lang="it-IT" baseline="0" dirty="0"/>
              <a:t> </a:t>
            </a:r>
            <a:r>
              <a:rPr lang="it-IT" baseline="0" dirty="0" err="1"/>
              <a:t>Finn</a:t>
            </a:r>
            <a:r>
              <a:rPr lang="it-IT" baseline="0" dirty="0"/>
              <a:t>".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758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Tema intrigante al PRIMO IMPATTO</a:t>
            </a:r>
          </a:p>
          <a:p>
            <a:endParaRPr lang="it-IT" dirty="0"/>
          </a:p>
          <a:p>
            <a:r>
              <a:rPr lang="it-IT" dirty="0"/>
              <a:t>L’argomento si è</a:t>
            </a:r>
            <a:r>
              <a:rPr lang="it-IT" baseline="0" dirty="0"/>
              <a:t> rivelato complesso perché parla di un periodo storico e non di un personaggio.</a:t>
            </a:r>
            <a:endParaRPr lang="it-IT" dirty="0"/>
          </a:p>
          <a:p>
            <a:endParaRPr lang="it-IT" dirty="0"/>
          </a:p>
          <a:p>
            <a:r>
              <a:rPr lang="it-IT" dirty="0"/>
              <a:t>Avremmo voluto</a:t>
            </a:r>
            <a:r>
              <a:rPr lang="it-IT" baseline="0" dirty="0"/>
              <a:t> scegliere un altro tema: Giovanna d’Arco. -&gt; purtroppo già preso da altri. </a:t>
            </a:r>
          </a:p>
          <a:p>
            <a:endParaRPr lang="it-IT" baseline="0" dirty="0"/>
          </a:p>
          <a:p>
            <a:r>
              <a:rPr lang="it-IT" baseline="0" dirty="0"/>
              <a:t>Il tema scelto si è rivelato più ostico del previsto ed abbiamo dovuto chiedere una proroga al professore Pordenone. </a:t>
            </a:r>
          </a:p>
          <a:p>
            <a:endParaRPr lang="it-IT" baseline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946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CHIEDERE alla classe!</a:t>
            </a:r>
          </a:p>
          <a:p>
            <a:endParaRPr lang="it-IT" dirty="0"/>
          </a:p>
          <a:p>
            <a:r>
              <a:rPr lang="it-IT" dirty="0"/>
              <a:t>Quale</a:t>
            </a:r>
            <a:r>
              <a:rPr lang="it-IT" baseline="0" dirty="0"/>
              <a:t> è lo scopo della paura?</a:t>
            </a:r>
          </a:p>
          <a:p>
            <a:r>
              <a:rPr lang="it-IT" dirty="0"/>
              <a:t>E’ quello di mettersi</a:t>
            </a:r>
            <a:r>
              <a:rPr lang="it-IT" baseline="0" dirty="0"/>
              <a:t> in salvo di fronte ad un pericolo.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382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 meno forte</a:t>
            </a:r>
            <a:r>
              <a:rPr lang="it-IT" baseline="0" dirty="0"/>
              <a:t> al più forte</a:t>
            </a:r>
          </a:p>
          <a:p>
            <a:endParaRPr lang="it-IT" baseline="0" dirty="0"/>
          </a:p>
          <a:p>
            <a:r>
              <a:rPr lang="it-IT" baseline="0" dirty="0"/>
              <a:t>Timore: situazione promette piacere ma al tempo stesso anche dolore -&gt; ci si muove </a:t>
            </a:r>
            <a:r>
              <a:rPr lang="it-IT" baseline="0" dirty="0" err="1"/>
              <a:t>cmq</a:t>
            </a:r>
            <a:r>
              <a:rPr lang="it-IT" baseline="0" dirty="0"/>
              <a:t> verso il piacere</a:t>
            </a:r>
          </a:p>
          <a:p>
            <a:r>
              <a:rPr lang="it-IT" baseline="0" dirty="0"/>
              <a:t>Ansia: minaccia di dolore e piacere si equivalgono. Si attendono un indizio per capire da che parte penderà la bilancia</a:t>
            </a:r>
          </a:p>
          <a:p>
            <a:r>
              <a:rPr lang="it-IT" baseline="0" dirty="0"/>
              <a:t>Paura: forte preoccupazione, insicurezza, angoscia al pensiero di pericoli reali od immaginari</a:t>
            </a:r>
          </a:p>
          <a:p>
            <a:r>
              <a:rPr lang="it-IT" baseline="0" dirty="0"/>
              <a:t>Fobia: ansia non controllabile dalla ragione di fronte ad oggetto, animale o evento (esempio ragni = aracnofobia / claustrofobia = paura locali chiusi)</a:t>
            </a:r>
          </a:p>
          <a:p>
            <a:r>
              <a:rPr lang="it-IT" baseline="0" dirty="0"/>
              <a:t>Panico: paura massima con presentimento di morte</a:t>
            </a:r>
          </a:p>
          <a:p>
            <a:r>
              <a:rPr lang="it-IT" baseline="0" dirty="0"/>
              <a:t>Terrore: forma estrema della paura. Impulso a scappare o di ritirarsi in se stesso</a:t>
            </a:r>
          </a:p>
          <a:p>
            <a:r>
              <a:rPr lang="it-IT" baseline="0" dirty="0"/>
              <a:t>Orrore:  sentimento di forte paura e ribrezzo destato da ciò che appare crudele e ripugnanti in senso fisico o morale. </a:t>
            </a:r>
          </a:p>
          <a:p>
            <a:endParaRPr lang="it-IT" baseline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31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Qui vediamo un estratto della linea</a:t>
            </a:r>
            <a:r>
              <a:rPr lang="it-IT" baseline="0" dirty="0"/>
              <a:t> del tempo. </a:t>
            </a:r>
            <a:endParaRPr lang="it-IT" dirty="0"/>
          </a:p>
          <a:p>
            <a:r>
              <a:rPr lang="it-IT" dirty="0"/>
              <a:t>Il periodo di cui vi parliamo si trova a cavallo tra il X e l’XI secolo,</a:t>
            </a:r>
            <a:r>
              <a:rPr lang="it-IT" baseline="0" dirty="0"/>
              <a:t> un periodo chiamato MEDIOEVO, a cavallo tra l’Età antica e l’Età Moderna. </a:t>
            </a:r>
          </a:p>
          <a:p>
            <a:r>
              <a:rPr lang="it-IT" baseline="0" dirty="0"/>
              <a:t>L’Età Moderna inizia nel 1492 con la scoperta dell’America da parte di Cristoforo Colombo. </a:t>
            </a:r>
          </a:p>
          <a:p>
            <a:r>
              <a:rPr lang="it-IT" baseline="0" dirty="0"/>
              <a:t>Il Medioevo si divide in alto e basso medioevo.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04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Immaginatevi di ritornare</a:t>
            </a:r>
            <a:r>
              <a:rPr lang="it-IT" baseline="0" dirty="0"/>
              <a:t> indietro nel tempo:</a:t>
            </a:r>
          </a:p>
          <a:p>
            <a:r>
              <a:rPr lang="it-IT" baseline="0" dirty="0"/>
              <a:t>Ci troviamo verso la fine del primo </a:t>
            </a:r>
            <a:r>
              <a:rPr lang="it-IT" baseline="0" dirty="0" err="1"/>
              <a:t>millenio</a:t>
            </a:r>
            <a:endParaRPr lang="it-IT" baseline="0" dirty="0"/>
          </a:p>
          <a:p>
            <a:r>
              <a:rPr lang="it-IT" baseline="0" dirty="0"/>
              <a:t>Si tratta di un periodo storico duro/difficile.</a:t>
            </a:r>
          </a:p>
          <a:p>
            <a:endParaRPr lang="it-IT" dirty="0"/>
          </a:p>
          <a:p>
            <a:r>
              <a:rPr lang="it-IT" dirty="0"/>
              <a:t>Europa</a:t>
            </a:r>
            <a:r>
              <a:rPr lang="it-IT" baseline="0" dirty="0"/>
              <a:t> in difficoltà anche se Carlo Magno era riuscito a bloccare l’avanzata dell’impero islamico. </a:t>
            </a:r>
          </a:p>
          <a:p>
            <a:endParaRPr lang="it-IT" baseline="0" dirty="0"/>
          </a:p>
          <a:p>
            <a:r>
              <a:rPr lang="it-IT" baseline="0" dirty="0"/>
              <a:t>Come si direbbe oggi: si vive un periodo di crisi. </a:t>
            </a:r>
          </a:p>
          <a:p>
            <a:endParaRPr lang="it-IT" baseline="0" dirty="0"/>
          </a:p>
          <a:p>
            <a:r>
              <a:rPr lang="it-IT" baseline="0" dirty="0"/>
              <a:t>Agricoltura: minor resa dei campi a causa delle condizioni meteo avverse</a:t>
            </a:r>
          </a:p>
          <a:p>
            <a:endParaRPr lang="it-IT" baseline="0" dirty="0"/>
          </a:p>
          <a:p>
            <a:r>
              <a:rPr lang="it-IT" baseline="0" dirty="0"/>
              <a:t>Eventi naturali: alluvioni, eclissi, carestie, terremoti INTERPPRETATI COME DISGRAZIE DIVINE PREANNUNCIANTI LA FINE DEL MONDO!</a:t>
            </a:r>
          </a:p>
          <a:p>
            <a:endParaRPr lang="it-IT" baseline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04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Carlo</a:t>
            </a:r>
            <a:r>
              <a:rPr lang="it-IT" baseline="0" dirty="0"/>
              <a:t> magno = imperatore del sacro romano impero.</a:t>
            </a:r>
          </a:p>
          <a:p>
            <a:r>
              <a:rPr lang="it-IT" baseline="0" dirty="0"/>
              <a:t>Marco= è uno dei 12 apostoli e ha scritto nel vangelo </a:t>
            </a:r>
          </a:p>
          <a:p>
            <a:r>
              <a:rPr lang="it-IT" baseline="0" dirty="0"/>
              <a:t>Il monaco </a:t>
            </a:r>
            <a:r>
              <a:rPr lang="it-IT" baseline="0" dirty="0" err="1"/>
              <a:t>Adron</a:t>
            </a:r>
            <a:r>
              <a:rPr lang="it-IT" baseline="0" dirty="0"/>
              <a:t>= uno dei tanti monaci benedettini </a:t>
            </a:r>
          </a:p>
          <a:p>
            <a:r>
              <a:rPr lang="it-IT" baseline="0" dirty="0"/>
              <a:t>Rodolfo di Glabro= uomo che ha scritto il libro “Storie” del 1048 (che vedremo in seguito) Cosa significa Glabro? = senza peli, liscio</a:t>
            </a:r>
          </a:p>
          <a:p>
            <a:r>
              <a:rPr lang="it-IT" baseline="0" dirty="0"/>
              <a:t>Il monaco Ademaro di </a:t>
            </a:r>
            <a:r>
              <a:rPr lang="it-IT" baseline="0" dirty="0" err="1"/>
              <a:t>Chabannes</a:t>
            </a:r>
            <a:r>
              <a:rPr lang="it-IT" baseline="0" dirty="0"/>
              <a:t> = monaco </a:t>
            </a:r>
          </a:p>
          <a:p>
            <a:r>
              <a:rPr lang="it-IT" baseline="0" dirty="0"/>
              <a:t>Cristo, il padre= fortemente auspicato dal popolo, certi cristiani ritenevano che non era necessario trascrivere il messaggio di Cristo  dato che egli stava per tornare.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62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 quattro punti della terra si intende nord, sud,</a:t>
            </a:r>
            <a:r>
              <a:rPr lang="it-IT" baseline="0" dirty="0"/>
              <a:t> ovest, est </a:t>
            </a:r>
          </a:p>
          <a:p>
            <a:endParaRPr lang="it-IT" baseline="0" dirty="0"/>
          </a:p>
          <a:p>
            <a:r>
              <a:rPr lang="it-IT" baseline="0" dirty="0"/>
              <a:t>Funesto: colpito da lutti o sciagure. Che causa morte o gravi danni. </a:t>
            </a:r>
          </a:p>
          <a:p>
            <a:r>
              <a:rPr lang="it-IT" baseline="0" dirty="0"/>
              <a:t>Sinonimi: infausto, avverso, nefasto, tragico, doloroso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05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–Giovanni Mela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3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x-axlWt-Zy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270000" y="1689100"/>
            <a:ext cx="10464800" cy="3203033"/>
          </a:xfrm>
          <a:prstGeom prst="rect">
            <a:avLst/>
          </a:prstGeom>
        </p:spPr>
        <p:txBody>
          <a:bodyPr/>
          <a:lstStyle/>
          <a:p>
            <a:r>
              <a:rPr dirty="0"/>
              <a:t>Le paure dell’ anno 1000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6018370"/>
            <a:ext cx="10464800" cy="1460500"/>
          </a:xfrm>
          <a:prstGeom prst="rect">
            <a:avLst/>
          </a:prstGeom>
        </p:spPr>
        <p:txBody>
          <a:bodyPr/>
          <a:lstStyle/>
          <a:p>
            <a:pPr defTabSz="560831">
              <a:defRPr sz="3455"/>
            </a:pPr>
            <a:r>
              <a:rPr dirty="0"/>
              <a:t>Gloria </a:t>
            </a:r>
            <a:r>
              <a:rPr lang="fr-CH" dirty="0"/>
              <a:t>&amp;</a:t>
            </a:r>
            <a:r>
              <a:rPr dirty="0"/>
              <a:t> Aurora</a:t>
            </a:r>
          </a:p>
          <a:p>
            <a:pPr defTabSz="560831">
              <a:defRPr sz="3455"/>
            </a:pPr>
            <a:r>
              <a:rPr dirty="0"/>
              <a:t>2E</a:t>
            </a:r>
            <a:r>
              <a:rPr lang="fr-CH" dirty="0"/>
              <a:t> </a:t>
            </a:r>
            <a:r>
              <a:rPr lang="mr-IN" dirty="0"/>
              <a:t>–</a:t>
            </a:r>
            <a:r>
              <a:rPr lang="fr-CH" dirty="0"/>
              <a:t> 2019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Il giudizio universale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581024" cy="584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3628" indent="-333628" defTabSz="414781">
              <a:spcBef>
                <a:spcPts val="2100"/>
              </a:spcBef>
              <a:buBlip>
                <a:blip r:embed="rId3"/>
              </a:buBlip>
              <a:defRPr sz="2698"/>
            </a:pPr>
            <a:r>
              <a:rPr sz="3000" dirty="0"/>
              <a:t>Nel 954</a:t>
            </a:r>
            <a:r>
              <a:rPr lang="fr-CH" sz="3000" dirty="0"/>
              <a:t> </a:t>
            </a:r>
            <a:r>
              <a:rPr sz="3000" dirty="0"/>
              <a:t>il Monaco Adron si esprime dicendo:”</a:t>
            </a:r>
            <a:r>
              <a:rPr lang="fr-CH" sz="3000" dirty="0"/>
              <a:t>N</a:t>
            </a:r>
            <a:r>
              <a:rPr sz="3000" dirty="0"/>
              <a:t>essuno sa quanto tempo scorrerà prima che il </a:t>
            </a:r>
            <a:r>
              <a:rPr lang="fr-CH" sz="3000" dirty="0"/>
              <a:t>S</a:t>
            </a:r>
            <a:r>
              <a:rPr sz="3000" dirty="0"/>
              <a:t>ignore venga a giudicare”</a:t>
            </a:r>
          </a:p>
          <a:p>
            <a:pPr marL="333628" indent="-333628" defTabSz="414781">
              <a:spcBef>
                <a:spcPts val="2100"/>
              </a:spcBef>
              <a:buBlip>
                <a:blip r:embed="rId3"/>
              </a:buBlip>
              <a:defRPr sz="2698"/>
            </a:pPr>
            <a:r>
              <a:rPr sz="3000" dirty="0"/>
              <a:t>Cosa intende dire? </a:t>
            </a:r>
          </a:p>
          <a:p>
            <a:pPr marL="333628" indent="-333628" defTabSz="414781">
              <a:spcBef>
                <a:spcPts val="2100"/>
              </a:spcBef>
              <a:buBlip>
                <a:blip r:embed="rId3"/>
              </a:buBlip>
              <a:defRPr sz="2698"/>
            </a:pPr>
            <a:r>
              <a:rPr lang="fr-CH" sz="3000" dirty="0"/>
              <a:t>Afferma che probabilmente il mondo non finirà al 31.12.999. </a:t>
            </a:r>
            <a:endParaRPr sz="3000" dirty="0"/>
          </a:p>
        </p:txBody>
      </p:sp>
      <p:grpSp>
        <p:nvGrpSpPr>
          <p:cNvPr id="132" name="Group 132"/>
          <p:cNvGrpSpPr/>
          <p:nvPr/>
        </p:nvGrpSpPr>
        <p:grpSpPr>
          <a:xfrm>
            <a:off x="7138805" y="2924524"/>
            <a:ext cx="5016501" cy="5918200"/>
            <a:chOff x="0" y="0"/>
            <a:chExt cx="5016500" cy="5918200"/>
          </a:xfrm>
        </p:grpSpPr>
        <p:pic>
          <p:nvPicPr>
            <p:cNvPr id="130" name="AE13D1FE-8BF3-4A8B-932B-EA88500F5E79-L0-001.jpeg"/>
            <p:cNvPicPr>
              <a:picLocks noChangeAspect="1"/>
            </p:cNvPicPr>
            <p:nvPr/>
          </p:nvPicPr>
          <p:blipFill>
            <a:blip r:embed="rId4"/>
            <a:srcRect l="2764" r="2764"/>
            <a:stretch>
              <a:fillRect/>
            </a:stretch>
          </p:blipFill>
          <p:spPr>
            <a:xfrm>
              <a:off x="0" y="0"/>
              <a:ext cx="5016500" cy="529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Shape 131"/>
            <p:cNvSpPr/>
            <p:nvPr/>
          </p:nvSpPr>
          <p:spPr>
            <a:xfrm>
              <a:off x="0" y="5372100"/>
              <a:ext cx="5016500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r>
                <a:t>Ritratto sul giudizio universale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Vangelo di Marco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sz="half" idx="1"/>
          </p:nvPr>
        </p:nvSpPr>
        <p:spPr>
          <a:xfrm>
            <a:off x="2451100" y="2819400"/>
            <a:ext cx="5818696" cy="584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27" indent="-343027" defTabSz="426466">
              <a:spcBef>
                <a:spcPts val="2100"/>
              </a:spcBef>
              <a:buBlip>
                <a:blip r:embed="rId3"/>
              </a:buBlip>
              <a:defRPr sz="2774"/>
            </a:pPr>
            <a:r>
              <a:rPr sz="3000" dirty="0"/>
              <a:t>Marco scrive con semplici parole:</a:t>
            </a:r>
            <a:br>
              <a:rPr lang="fr-CH" sz="3000" dirty="0"/>
            </a:br>
            <a:r>
              <a:rPr sz="3000" dirty="0"/>
              <a:t>”</a:t>
            </a:r>
            <a:r>
              <a:rPr lang="fr-CH" sz="3000" dirty="0"/>
              <a:t>Q</a:t>
            </a:r>
            <a:r>
              <a:rPr sz="3000" dirty="0"/>
              <a:t>uanto alla data del giudizio universale, o all’ora, nessuno la conosce, né gli angeli del cielo , né il </a:t>
            </a:r>
            <a:r>
              <a:rPr lang="fr-CH" sz="3000" dirty="0"/>
              <a:t>F</a:t>
            </a:r>
            <a:r>
              <a:rPr sz="3000" dirty="0"/>
              <a:t>iglio; nessuno tranne il </a:t>
            </a:r>
            <a:r>
              <a:rPr lang="fr-CH" sz="3000" dirty="0"/>
              <a:t>P</a:t>
            </a:r>
            <a:r>
              <a:rPr sz="3000" dirty="0"/>
              <a:t>adre”.</a:t>
            </a:r>
          </a:p>
          <a:p>
            <a:pPr marL="343027" indent="-343027" defTabSz="426466">
              <a:spcBef>
                <a:spcPts val="2100"/>
              </a:spcBef>
              <a:buBlip>
                <a:blip r:embed="rId3"/>
              </a:buBlip>
              <a:defRPr sz="2774"/>
            </a:pPr>
            <a:r>
              <a:rPr lang="fr-CH" sz="3000" dirty="0"/>
              <a:t>Cosa vuol dire?</a:t>
            </a:r>
          </a:p>
          <a:p>
            <a:pPr marL="343027" indent="-343027" defTabSz="426466">
              <a:spcBef>
                <a:spcPts val="2100"/>
              </a:spcBef>
              <a:buBlip>
                <a:blip r:embed="rId3"/>
              </a:buBlip>
              <a:defRPr sz="2774"/>
            </a:pPr>
            <a:r>
              <a:rPr lang="fr-CH" sz="3000" dirty="0"/>
              <a:t>La fine del mondo è e sarà sempre incerta. La data esatta la </a:t>
            </a:r>
            <a:r>
              <a:rPr sz="3000" dirty="0"/>
              <a:t>sa solo il </a:t>
            </a:r>
            <a:r>
              <a:rPr lang="fr-CH" sz="3000" dirty="0"/>
              <a:t>P</a:t>
            </a:r>
            <a:r>
              <a:rPr sz="3000" dirty="0"/>
              <a:t>adre.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9024730" y="2743200"/>
            <a:ext cx="2451916" cy="6369050"/>
            <a:chOff x="0" y="0"/>
            <a:chExt cx="2794000" cy="7188200"/>
          </a:xfrm>
        </p:grpSpPr>
        <p:pic>
          <p:nvPicPr>
            <p:cNvPr id="136" name="BFB9567A-A2CA-4E59-9F74-B4FF5B160BDD-L0-001.jpeg"/>
            <p:cNvPicPr>
              <a:picLocks noChangeAspect="1"/>
            </p:cNvPicPr>
            <p:nvPr/>
          </p:nvPicPr>
          <p:blipFill>
            <a:blip r:embed="rId4"/>
            <a:srcRect t="1033" b="1033"/>
            <a:stretch>
              <a:fillRect/>
            </a:stretch>
          </p:blipFill>
          <p:spPr>
            <a:xfrm>
              <a:off x="0" y="0"/>
              <a:ext cx="2794000" cy="656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Shape 137"/>
            <p:cNvSpPr/>
            <p:nvPr/>
          </p:nvSpPr>
          <p:spPr>
            <a:xfrm>
              <a:off x="0" y="6642100"/>
              <a:ext cx="2794000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r>
                <a:t>Marco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egnaposto immagine 139"/>
          <p:cNvPicPr>
            <a:picLocks noGrp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6680200" y="2741713"/>
            <a:ext cx="5234486" cy="5832274"/>
          </a:xfrm>
          <a:prstGeom prst="rect">
            <a:avLst/>
          </a:prstGeom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peste,un problema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rPr dirty="0"/>
              <a:t>Cosa è la peste?</a:t>
            </a:r>
          </a:p>
          <a:p>
            <a:pPr>
              <a:buBlip>
                <a:blip r:embed="rId4"/>
              </a:buBlip>
            </a:pPr>
            <a:r>
              <a:rPr dirty="0"/>
              <a:t>È una malattia infettiva </a:t>
            </a:r>
            <a:r>
              <a:rPr lang="fr-CH" dirty="0"/>
              <a:t>di origine batterica causata dal batterio Yersinia pestis. Esso proviene dalla pulce dei ratti e può anche venir trasmessa da uomo a uomo.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egnaposto immagine 143"/>
          <p:cNvPicPr>
            <a:picLocks noGrp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6866414" y="2819400"/>
            <a:ext cx="5134405" cy="5720507"/>
          </a:xfrm>
          <a:prstGeom prst="rect">
            <a:avLst/>
          </a:prstGeom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 eclissi che fa paura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sz="half" idx="1"/>
          </p:nvPr>
        </p:nvSpPr>
        <p:spPr>
          <a:xfrm>
            <a:off x="1270000" y="2467713"/>
            <a:ext cx="5016500" cy="62775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9884" indent="-349884" defTabSz="554990">
              <a:spcBef>
                <a:spcPts val="2600"/>
              </a:spcBef>
              <a:buBlip>
                <a:blip r:embed="rId4"/>
              </a:buBlip>
              <a:defRPr sz="2850"/>
            </a:pPr>
            <a:r>
              <a:rPr lang="fr-CH" dirty="0"/>
              <a:t>Nell’anno 1033 c</a:t>
            </a:r>
            <a:r>
              <a:rPr dirty="0"/>
              <a:t>i fu un</a:t>
            </a:r>
            <a:r>
              <a:rPr lang="fr-CH" dirty="0"/>
              <a:t>'</a:t>
            </a:r>
            <a:r>
              <a:rPr dirty="0"/>
              <a:t>eclissi</a:t>
            </a:r>
            <a:r>
              <a:rPr lang="fr-CH" dirty="0"/>
              <a:t> solare</a:t>
            </a:r>
            <a:r>
              <a:rPr dirty="0"/>
              <a:t> </a:t>
            </a:r>
            <a:r>
              <a:rPr lang="fr-CH" dirty="0"/>
              <a:t>che durò ben due ore</a:t>
            </a:r>
            <a:endParaRPr dirty="0"/>
          </a:p>
          <a:p>
            <a:pPr marL="349884" indent="-349884" defTabSz="554990">
              <a:spcBef>
                <a:spcPts val="2600"/>
              </a:spcBef>
              <a:buBlip>
                <a:blip r:embed="rId4"/>
              </a:buBlip>
              <a:defRPr sz="2850"/>
            </a:pPr>
            <a:r>
              <a:rPr dirty="0"/>
              <a:t>Il sole aveva un colore zaffiro </a:t>
            </a:r>
          </a:p>
          <a:p>
            <a:pPr marL="349884" indent="-349884" defTabSz="554990">
              <a:spcBef>
                <a:spcPts val="2600"/>
              </a:spcBef>
              <a:buBlip>
                <a:blip r:embed="rId4"/>
              </a:buBlip>
              <a:defRPr sz="2850"/>
            </a:pPr>
            <a:r>
              <a:rPr dirty="0"/>
              <a:t>Gli uomini pallidi si guardavano fra loro, e lo spa</a:t>
            </a:r>
            <a:r>
              <a:rPr lang="fr-CH" dirty="0"/>
              <a:t>vento immenso</a:t>
            </a:r>
            <a:r>
              <a:rPr dirty="0"/>
              <a:t> n</a:t>
            </a:r>
            <a:r>
              <a:rPr lang="fr-CH" dirty="0"/>
              <a:t>e</a:t>
            </a:r>
            <a:r>
              <a:rPr dirty="0"/>
              <a:t> pervase i loro cuori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egnaposto immagine 147"/>
          <p:cNvPicPr>
            <a:picLocks noGrp="1"/>
          </p:cNvPicPr>
          <p:nvPr>
            <p:ph type="pic" idx="13"/>
          </p:nvPr>
        </p:nvPicPr>
        <p:blipFill rotWithShape="1">
          <a:blip r:embed="rId3"/>
          <a:srcRect l="2097" t="25705" b="26717"/>
          <a:stretch/>
        </p:blipFill>
        <p:spPr>
          <a:xfrm>
            <a:off x="6609736" y="4040700"/>
            <a:ext cx="5010764" cy="2713042"/>
          </a:xfrm>
          <a:prstGeom prst="rect">
            <a:avLst/>
          </a:prstGeom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Una carestia imponente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9907" indent="-279907" defTabSz="443991">
              <a:spcBef>
                <a:spcPts val="2100"/>
              </a:spcBef>
              <a:buBlip>
                <a:blip r:embed="rId4"/>
              </a:buBlip>
              <a:defRPr sz="2280"/>
            </a:pPr>
            <a:r>
              <a:rPr sz="2800" dirty="0"/>
              <a:t>Attorno al 1030 su tutta la terra si soffriva la carestia </a:t>
            </a:r>
            <a:endParaRPr lang="fr-CH" sz="2800" dirty="0"/>
          </a:p>
          <a:p>
            <a:pPr marL="0" indent="0" defTabSz="443991">
              <a:spcBef>
                <a:spcPts val="2100"/>
              </a:spcBef>
              <a:buNone/>
              <a:defRPr sz="2280"/>
            </a:pPr>
            <a:endParaRPr sz="2800" dirty="0"/>
          </a:p>
          <a:p>
            <a:pPr marL="279907" indent="-279907" defTabSz="443991">
              <a:spcBef>
                <a:spcPts val="2100"/>
              </a:spcBef>
              <a:defRPr sz="2280"/>
            </a:pPr>
            <a:r>
              <a:rPr lang="fr-CH" sz="2800" dirty="0"/>
              <a:t>P</a:t>
            </a:r>
            <a:r>
              <a:rPr sz="2800" dirty="0"/>
              <a:t>aura</a:t>
            </a:r>
            <a:r>
              <a:rPr lang="fr-CH" sz="2800" dirty="0"/>
              <a:t> della </a:t>
            </a:r>
            <a:r>
              <a:rPr sz="2800" dirty="0"/>
              <a:t>quasi totale scomparsa del genere umano </a:t>
            </a:r>
            <a:endParaRPr lang="fr-CH" sz="2800" dirty="0"/>
          </a:p>
          <a:p>
            <a:pPr marL="0" indent="0" defTabSz="443991">
              <a:spcBef>
                <a:spcPts val="2100"/>
              </a:spcBef>
              <a:buNone/>
              <a:defRPr sz="2280"/>
            </a:pPr>
            <a:endParaRPr lang="fr-CH" sz="2800" dirty="0"/>
          </a:p>
          <a:p>
            <a:pPr marL="279907" indent="-279907" defTabSz="443991">
              <a:spcBef>
                <a:spcPts val="2100"/>
              </a:spcBef>
              <a:defRPr sz="2280"/>
            </a:pPr>
            <a:r>
              <a:rPr lang="fr-CH" sz="2800" dirty="0"/>
              <a:t>Cause: </a:t>
            </a:r>
            <a:br>
              <a:rPr lang="fr-CH" sz="2800" dirty="0"/>
            </a:br>
            <a:r>
              <a:rPr lang="fr-CH" sz="2800" dirty="0"/>
              <a:t>- </a:t>
            </a:r>
            <a:r>
              <a:rPr sz="2800" dirty="0"/>
              <a:t>Condizioni atmosferiche</a:t>
            </a:r>
            <a:br>
              <a:rPr lang="fr-CH" sz="2800" dirty="0"/>
            </a:br>
            <a:r>
              <a:rPr lang="fr-CH" sz="2800" dirty="0"/>
              <a:t> </a:t>
            </a:r>
            <a:r>
              <a:rPr sz="2800" dirty="0"/>
              <a:t> </a:t>
            </a:r>
            <a:r>
              <a:rPr lang="fr-CH" sz="2800" dirty="0"/>
              <a:t> </a:t>
            </a:r>
            <a:r>
              <a:rPr sz="2800" dirty="0"/>
              <a:t>sfavorevoli </a:t>
            </a:r>
            <a:br>
              <a:rPr lang="fr-CH" sz="2800" dirty="0"/>
            </a:br>
            <a:r>
              <a:rPr lang="fr-CH" sz="2800" dirty="0"/>
              <a:t>- I</a:t>
            </a:r>
            <a:r>
              <a:rPr sz="2800" dirty="0"/>
              <a:t>nondazioni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half" idx="13"/>
          </p:nvPr>
        </p:nvPicPr>
        <p:blipFill>
          <a:blip r:embed="rId3"/>
          <a:srcRect t="-39285" b="-39285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situazione reale: una bufala colossale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"/>
          </p:nvPr>
        </p:nvSpPr>
        <p:spPr>
          <a:xfrm>
            <a:off x="1270000" y="3079159"/>
            <a:ext cx="5016500" cy="5651500"/>
          </a:xfrm>
        </p:spPr>
        <p:txBody>
          <a:bodyPr>
            <a:noAutofit/>
          </a:bodyPr>
          <a:lstStyle/>
          <a:p>
            <a:r>
              <a:rPr lang="it-IT" sz="2800" dirty="0"/>
              <a:t>Eventi raccontati veri (ciclici)</a:t>
            </a:r>
          </a:p>
          <a:p>
            <a:r>
              <a:rPr lang="it-IT" sz="2800" dirty="0"/>
              <a:t>Allarmismo fine del mondo non giustificato</a:t>
            </a:r>
          </a:p>
          <a:p>
            <a:r>
              <a:rPr lang="it-IT" sz="2800" dirty="0"/>
              <a:t>Pure la Chiesa non indica una data precisa</a:t>
            </a:r>
          </a:p>
          <a:p>
            <a:r>
              <a:rPr lang="it-IT" sz="2800" dirty="0"/>
              <a:t>Popolo ignorante, solo i nobili e religiosi depositari del sapere. </a:t>
            </a:r>
          </a:p>
          <a:p>
            <a:r>
              <a:rPr lang="it-IT" sz="2800" dirty="0"/>
              <a:t>Tutti questi eventi raccontati dopo l’anno 1000.</a:t>
            </a:r>
          </a:p>
        </p:txBody>
      </p:sp>
    </p:spTree>
    <p:extLst>
      <p:ext uri="{BB962C8B-B14F-4D97-AF65-F5344CB8AC3E}">
        <p14:creationId xmlns:p14="http://schemas.microsoft.com/office/powerpoint/2010/main" val="1214682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r>
              <a:rPr dirty="0"/>
              <a:t>“Libro”</a:t>
            </a:r>
            <a:r>
              <a:rPr lang="fr-CH" dirty="0"/>
              <a:t> -</a:t>
            </a:r>
            <a:r>
              <a:rPr dirty="0"/>
              <a:t> fonti di informazione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dirty="0"/>
              <a:t>Purtroppo non abbiamo trovato nessun libro</a:t>
            </a:r>
            <a:r>
              <a:rPr lang="fr-CH" dirty="0"/>
              <a:t> sul tema</a:t>
            </a:r>
            <a:r>
              <a:rPr dirty="0"/>
              <a:t>, </a:t>
            </a:r>
            <a:r>
              <a:rPr lang="fr-CH" dirty="0"/>
              <a:t>neanche in biblioteca. </a:t>
            </a:r>
          </a:p>
          <a:p>
            <a:pPr>
              <a:buBlip>
                <a:blip r:embed="rId3"/>
              </a:buBlip>
            </a:pPr>
            <a:r>
              <a:rPr lang="fr-CH" dirty="0"/>
              <a:t>Aurora ha scaricato un </a:t>
            </a:r>
            <a:r>
              <a:rPr lang="fr-CH" b="1" dirty="0"/>
              <a:t>e-book </a:t>
            </a:r>
            <a:r>
              <a:rPr lang="fr-CH" dirty="0"/>
              <a:t>che parla anche di questo argomento .</a:t>
            </a:r>
          </a:p>
          <a:p>
            <a:pPr>
              <a:buBlip>
                <a:blip r:embed="rId3"/>
              </a:buBlip>
            </a:pPr>
            <a:r>
              <a:rPr lang="fr-CH" dirty="0"/>
              <a:t>Le info raccolte provengono da Internet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half" idx="13"/>
          </p:nvPr>
        </p:nvPicPr>
        <p:blipFill>
          <a:blip r:embed="rId4"/>
          <a:srcRect t="-49304" b="-49304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half" idx="13"/>
          </p:nvPr>
        </p:nvPicPr>
        <p:blipFill>
          <a:blip r:embed="rId3"/>
          <a:srcRect l="-7455" r="-7455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Video anno 1000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Trailer film sull’anno 1000</a:t>
            </a:r>
          </a:p>
          <a:p>
            <a:r>
              <a:rPr lang="it-IT" dirty="0"/>
              <a:t>Titolo: Anno 1000 </a:t>
            </a:r>
            <a:r>
              <a:rPr lang="mr-IN" dirty="0"/>
              <a:t>–</a:t>
            </a:r>
            <a:r>
              <a:rPr lang="it-IT" dirty="0"/>
              <a:t> cronache dall’Apocalisse</a:t>
            </a:r>
          </a:p>
          <a:p>
            <a:r>
              <a:rPr lang="it-IT" dirty="0"/>
              <a:t>Regista: Jacques </a:t>
            </a:r>
            <a:r>
              <a:rPr lang="it-IT" dirty="0" err="1"/>
              <a:t>Barsac</a:t>
            </a:r>
            <a:endParaRPr lang="it-IT" dirty="0"/>
          </a:p>
          <a:p>
            <a:r>
              <a:rPr lang="it-IT" dirty="0"/>
              <a:t>Link: </a:t>
            </a:r>
            <a:r>
              <a:rPr lang="it-IT" dirty="0">
                <a:hlinkClick r:id="rId4"/>
              </a:rPr>
              <a:t>https://www.youtube.com/watch?v=x-axlWt-Zyk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131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Attività 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fr-CH" sz="3600" dirty="0"/>
              <a:t>Temi: </a:t>
            </a:r>
            <a:br>
              <a:rPr lang="fr-CH" sz="3600" dirty="0"/>
            </a:br>
            <a:r>
              <a:rPr lang="fr-CH" sz="3600" dirty="0"/>
              <a:t>A) Le vostre paure (personali)</a:t>
            </a:r>
            <a:br>
              <a:rPr lang="fr-CH" sz="3600" dirty="0"/>
            </a:br>
            <a:r>
              <a:rPr lang="fr-CH" sz="3600" dirty="0"/>
              <a:t>B) Le paure </a:t>
            </a:r>
            <a:r>
              <a:rPr lang="fr-CH" sz="3600" dirty="0" err="1"/>
              <a:t>della</a:t>
            </a:r>
            <a:r>
              <a:rPr lang="fr-CH" sz="3600" dirty="0"/>
              <a:t> </a:t>
            </a:r>
            <a:r>
              <a:rPr lang="fr-CH" sz="3600" dirty="0" err="1"/>
              <a:t>popolazione</a:t>
            </a:r>
            <a:r>
              <a:rPr lang="fr-CH" sz="3600" dirty="0"/>
              <a:t> dei nostri giorni</a:t>
            </a:r>
          </a:p>
          <a:p>
            <a:pPr>
              <a:buBlip>
                <a:blip r:embed="rId3"/>
              </a:buBlip>
            </a:pPr>
            <a:r>
              <a:rPr lang="fr-CH" sz="3600" dirty="0"/>
              <a:t>Elencate le paure </a:t>
            </a:r>
          </a:p>
          <a:p>
            <a:pPr>
              <a:buBlip>
                <a:blip r:embed="rId3"/>
              </a:buBlip>
            </a:pPr>
            <a:r>
              <a:rPr lang="fr-CH" sz="3600" dirty="0"/>
              <a:t>Trovate delle strategie per superarle</a:t>
            </a:r>
          </a:p>
          <a:p>
            <a:pPr>
              <a:buBlip>
                <a:blip r:embed="rId3"/>
              </a:buBlip>
            </a:pPr>
            <a:r>
              <a:rPr lang="fr-CH" sz="3600" dirty="0"/>
              <a:t>Presentate il risultato alla classe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Dividiamo la classe a metà</a:t>
            </a:r>
          </a:p>
          <a:p>
            <a:r>
              <a:rPr lang="it-IT" sz="3600" dirty="0"/>
              <a:t>I 2 responsabili sono: Daniele e </a:t>
            </a:r>
            <a:r>
              <a:rPr lang="it-IT" sz="3600" dirty="0" err="1"/>
              <a:t>Katharina</a:t>
            </a:r>
            <a:endParaRPr lang="it-IT" sz="3600" dirty="0"/>
          </a:p>
          <a:p>
            <a:r>
              <a:rPr lang="it-IT" sz="3600" dirty="0"/>
              <a:t>Per la presentazione dei risultati ogni gruppo designa 2 persone. </a:t>
            </a:r>
          </a:p>
          <a:p>
            <a:r>
              <a:rPr lang="it-IT" sz="3600" dirty="0"/>
              <a:t>Il lavoro di gruppo dura 10 minuti</a:t>
            </a:r>
          </a:p>
          <a:p>
            <a:r>
              <a:rPr lang="it-IT" sz="3600" dirty="0"/>
              <a:t>La presentazione dura 5 minuti a gruppo</a:t>
            </a:r>
          </a:p>
        </p:txBody>
      </p:sp>
    </p:spTree>
    <p:extLst>
      <p:ext uri="{BB962C8B-B14F-4D97-AF65-F5344CB8AC3E}">
        <p14:creationId xmlns:p14="http://schemas.microsoft.com/office/powerpoint/2010/main" val="1935150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Indice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Introduzione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Cosa è la paura?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Gradi di paura 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Contesto storico / </a:t>
            </a:r>
            <a:r>
              <a:rPr sz="2800" dirty="0"/>
              <a:t>Cosa succede?</a:t>
            </a:r>
            <a:endParaRPr lang="fr-CH" sz="2800" dirty="0"/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Personaggi « importanti »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Profezia funesta</a:t>
            </a:r>
            <a:endParaRPr sz="2800" dirty="0"/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lang="fr-CH" sz="2800" dirty="0"/>
              <a:t>La fine del mondo ed </a:t>
            </a:r>
            <a:r>
              <a:rPr sz="2800" dirty="0"/>
              <a:t>Il giudizio universale 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sz="2800" dirty="0"/>
              <a:t>Il Vangelo di Marco </a:t>
            </a:r>
          </a:p>
          <a:p>
            <a:pPr marL="457200" indent="-457200" defTabSz="251206" hangingPunct="0">
              <a:spcBef>
                <a:spcPts val="1200"/>
              </a:spcBef>
              <a:buSzTx/>
              <a:buFont typeface="Arial" panose="020B0604020202020204" pitchFamily="34" charset="0"/>
              <a:buChar char="•"/>
              <a:defRPr sz="1634"/>
            </a:pPr>
            <a:r>
              <a:rPr sz="2800" dirty="0"/>
              <a:t>La peste, un problema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26212" y="3088249"/>
            <a:ext cx="54984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Un’ eclissi che fa paura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Una carestia imponente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La situazione reale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Fonti d’informazione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Video anno 1000 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Attività / Gruppi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Riassunto lavoro di gruppo &amp; domande</a:t>
            </a:r>
          </a:p>
          <a:p>
            <a:pPr marL="457200" indent="-457200" algn="l" defTabSz="251206">
              <a:spcBef>
                <a:spcPts val="1200"/>
              </a:spcBef>
              <a:buFont typeface="Arial" panose="020B0604020202020204" pitchFamily="34" charset="0"/>
              <a:buChar char="•"/>
              <a:defRPr sz="1634"/>
            </a:pPr>
            <a:r>
              <a:rPr lang="it-IT" sz="2800" dirty="0"/>
              <a:t>Conclusioni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13771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br>
              <a:rPr lang="fr-CH" dirty="0"/>
            </a:br>
            <a:r>
              <a:rPr lang="fr-CH" dirty="0"/>
              <a:t>Riassunto lavoro di gruppo &amp; domande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pic>
        <p:nvPicPr>
          <p:cNvPr id="169" name="Segnaposto immagine 168"/>
          <p:cNvPicPr>
            <a:picLocks noGrp="1"/>
          </p:cNvPicPr>
          <p:nvPr>
            <p:ph type="pic" idx="4294967295"/>
          </p:nvPr>
        </p:nvPicPr>
        <p:blipFill rotWithShape="1">
          <a:blip r:embed="rId3"/>
          <a:srcRect t="30734" b="31164"/>
          <a:stretch/>
        </p:blipFill>
        <p:spPr>
          <a:xfrm>
            <a:off x="2553311" y="3455275"/>
            <a:ext cx="8075927" cy="47251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1414318" y="300801"/>
            <a:ext cx="10464800" cy="2318583"/>
          </a:xfrm>
        </p:spPr>
        <p:txBody>
          <a:bodyPr/>
          <a:lstStyle/>
          <a:p>
            <a:br>
              <a:rPr lang="it-IT" sz="7200" dirty="0"/>
            </a:br>
            <a:r>
              <a:rPr lang="it-IT" sz="7200" dirty="0"/>
              <a:t>Conclusioni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1096819" y="2278707"/>
            <a:ext cx="10464800" cy="4349909"/>
          </a:xfrm>
        </p:spPr>
        <p:txBody>
          <a:bodyPr/>
          <a:lstStyle/>
          <a:p>
            <a:endParaRPr lang="it-IT" dirty="0"/>
          </a:p>
          <a:p>
            <a:r>
              <a:rPr lang="it-IT" sz="3200" dirty="0"/>
              <a:t>Avere un sano </a:t>
            </a:r>
            <a:r>
              <a:rPr lang="it-IT" sz="3200" b="1" dirty="0"/>
              <a:t>spirito critico </a:t>
            </a:r>
            <a:r>
              <a:rPr lang="it-IT" sz="3200" dirty="0"/>
              <a:t>per </a:t>
            </a:r>
            <a:r>
              <a:rPr lang="it-IT" sz="3200" b="1" dirty="0"/>
              <a:t>saper discernere </a:t>
            </a:r>
            <a:r>
              <a:rPr lang="it-IT" sz="3200" dirty="0"/>
              <a:t>le notizie vere dalle “bufale” in questa era dell’informazione. </a:t>
            </a:r>
          </a:p>
          <a:p>
            <a:endParaRPr lang="it-IT" sz="3200" dirty="0"/>
          </a:p>
          <a:p>
            <a:r>
              <a:rPr lang="it-IT" sz="3200" dirty="0"/>
              <a:t>Sapere = Potere</a:t>
            </a:r>
          </a:p>
          <a:p>
            <a:endParaRPr lang="it-IT" sz="3200" dirty="0"/>
          </a:p>
          <a:p>
            <a:endParaRPr lang="it-IT" sz="32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46" y="4987760"/>
            <a:ext cx="4965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0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Tema intrigante </a:t>
            </a:r>
          </a:p>
          <a:p>
            <a:r>
              <a:rPr lang="it-IT" sz="3600" dirty="0"/>
              <a:t>Argomento complesso</a:t>
            </a:r>
          </a:p>
          <a:p>
            <a:r>
              <a:rPr lang="it-IT" sz="3600" dirty="0"/>
              <a:t>Difficoltà a trovare le informazioni</a:t>
            </a:r>
          </a:p>
          <a:p>
            <a:r>
              <a:rPr lang="it-IT" sz="3600" dirty="0"/>
              <a:t>Opportunità di conoscere meglio questo importante periodo storico </a:t>
            </a:r>
          </a:p>
        </p:txBody>
      </p:sp>
    </p:spTree>
    <p:extLst>
      <p:ext uri="{BB962C8B-B14F-4D97-AF65-F5344CB8AC3E}">
        <p14:creationId xmlns:p14="http://schemas.microsoft.com/office/powerpoint/2010/main" val="3940422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half" idx="13"/>
          </p:nvPr>
        </p:nvSpPr>
        <p:spPr>
          <a:xfrm>
            <a:off x="7950200" y="2857500"/>
            <a:ext cx="3784600" cy="5588000"/>
          </a:xfrm>
        </p:spPr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la paura?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Emozione primaria comune al genere umano ed animale.</a:t>
            </a:r>
          </a:p>
          <a:p>
            <a:r>
              <a:rPr lang="it-IT" sz="3600" dirty="0"/>
              <a:t>Sensazione di forte timore e preoccupazione che si prova di fronte ad un pericolo reale o immaginario.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2539769"/>
            <a:ext cx="3784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8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Gradi di paura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3900" dirty="0"/>
              <a:t>Timore</a:t>
            </a:r>
          </a:p>
          <a:p>
            <a:pPr algn="ctr"/>
            <a:r>
              <a:rPr lang="it-IT" sz="3900" dirty="0"/>
              <a:t>Ansia</a:t>
            </a:r>
          </a:p>
          <a:p>
            <a:pPr algn="ctr"/>
            <a:r>
              <a:rPr lang="it-IT" sz="3900" dirty="0"/>
              <a:t>Paura</a:t>
            </a:r>
          </a:p>
          <a:p>
            <a:pPr algn="ctr"/>
            <a:r>
              <a:rPr lang="it-IT" sz="3900" dirty="0"/>
              <a:t>Fobia</a:t>
            </a:r>
          </a:p>
          <a:p>
            <a:pPr algn="ctr"/>
            <a:r>
              <a:rPr lang="it-IT" sz="3900" dirty="0"/>
              <a:t>Panico</a:t>
            </a:r>
          </a:p>
          <a:p>
            <a:pPr algn="ctr"/>
            <a:r>
              <a:rPr lang="it-IT" sz="3900" dirty="0"/>
              <a:t>Terrore</a:t>
            </a:r>
          </a:p>
          <a:p>
            <a:pPr algn="ctr"/>
            <a:r>
              <a:rPr lang="it-IT" sz="3900" dirty="0"/>
              <a:t>Orrore</a:t>
            </a:r>
          </a:p>
          <a:p>
            <a:endParaRPr lang="it-IT" dirty="0"/>
          </a:p>
        </p:txBody>
      </p:sp>
      <p:sp>
        <p:nvSpPr>
          <p:cNvPr id="6" name="Estrai 5"/>
          <p:cNvSpPr/>
          <p:nvPr/>
        </p:nvSpPr>
        <p:spPr>
          <a:xfrm>
            <a:off x="8333511" y="2557466"/>
            <a:ext cx="1959877" cy="5671658"/>
          </a:xfrm>
          <a:prstGeom prst="flowChartExtra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anchor="ctr"/>
          <a:lstStyle/>
          <a:p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10684251" y="7217499"/>
            <a:ext cx="74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it-IT" sz="6600" dirty="0"/>
          </a:p>
        </p:txBody>
      </p:sp>
      <p:sp>
        <p:nvSpPr>
          <p:cNvPr id="10" name="Rettangolo 9"/>
          <p:cNvSpPr/>
          <p:nvPr/>
        </p:nvSpPr>
        <p:spPr>
          <a:xfrm>
            <a:off x="10851201" y="2127161"/>
            <a:ext cx="5739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/>
              <a:t>−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19" y="4185010"/>
            <a:ext cx="1855055" cy="14421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2819400"/>
            <a:ext cx="1500894" cy="14750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5" y="6768323"/>
            <a:ext cx="1500894" cy="12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3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CH" dirty="0"/>
              <a:t>Contesto storico - </a:t>
            </a:r>
            <a:r>
              <a:rPr dirty="0"/>
              <a:t>Cosa succede?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58" y="2743200"/>
            <a:ext cx="10977965" cy="64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CH" dirty="0"/>
              <a:t>Contesto storico - </a:t>
            </a:r>
            <a:r>
              <a:rPr dirty="0"/>
              <a:t>Cosa succede?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defTabSz="391414">
              <a:spcBef>
                <a:spcPts val="2000"/>
              </a:spcBef>
              <a:defRPr sz="2546"/>
            </a:pPr>
            <a:r>
              <a:rPr lang="fr-CH" dirty="0"/>
              <a:t>Sono passati mille anni passati dall’ arrivo di Gesù 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Europa </a:t>
            </a:r>
            <a:r>
              <a:rPr lang="fr-CH" dirty="0"/>
              <a:t>è </a:t>
            </a:r>
            <a:r>
              <a:rPr dirty="0"/>
              <a:t>in difficoltà,</a:t>
            </a:r>
            <a:r>
              <a:rPr lang="fr-CH" dirty="0"/>
              <a:t> dopo la</a:t>
            </a:r>
            <a:r>
              <a:rPr dirty="0"/>
              <a:t> caduta impero Romano nel 476 d.C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Le città si svuotano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I commerci si riducono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Agricoltura più modesta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Gente più povera </a:t>
            </a:r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lang="fr-CH" dirty="0"/>
              <a:t>Eventi naturali « normali » vengono interpretati come punizioni divine</a:t>
            </a:r>
            <a:endParaRPr dirty="0"/>
          </a:p>
          <a:p>
            <a:pPr marL="314833" indent="-314833" defTabSz="391414">
              <a:spcBef>
                <a:spcPts val="2000"/>
              </a:spcBef>
              <a:buBlip>
                <a:blip r:embed="rId3"/>
              </a:buBlip>
              <a:defRPr sz="2546"/>
            </a:pPr>
            <a:r>
              <a:rPr dirty="0"/>
              <a:t>L’ </a:t>
            </a:r>
            <a:r>
              <a:rPr lang="fr-CH" dirty="0"/>
              <a:t>avvicinarsi dell’</a:t>
            </a:r>
            <a:r>
              <a:rPr dirty="0"/>
              <a:t>anno 1000 fa paura: </a:t>
            </a:r>
            <a:r>
              <a:rPr lang="fr-CH" dirty="0"/>
              <a:t>qualsiasi evento è la miccia di una bomba pronta ad esplodere.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Personaggi storici “importanti”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Carlo Magno</a:t>
            </a:r>
          </a:p>
          <a:p>
            <a:r>
              <a:rPr lang="it-IT" sz="2800" dirty="0"/>
              <a:t>Marco (apostolo)</a:t>
            </a:r>
          </a:p>
          <a:p>
            <a:r>
              <a:rPr lang="it-IT" sz="2800" dirty="0"/>
              <a:t>Il monaco </a:t>
            </a:r>
            <a:r>
              <a:rPr lang="it-IT" sz="2800" dirty="0" err="1"/>
              <a:t>Adron</a:t>
            </a:r>
            <a:r>
              <a:rPr lang="it-IT" sz="2800" dirty="0"/>
              <a:t> </a:t>
            </a:r>
          </a:p>
          <a:p>
            <a:r>
              <a:rPr lang="it-IT" sz="2800" dirty="0"/>
              <a:t>Rodolfo il Glabro</a:t>
            </a:r>
          </a:p>
          <a:p>
            <a:r>
              <a:rPr lang="it-IT" sz="2800" dirty="0"/>
              <a:t>Il monaco Ademaro di </a:t>
            </a:r>
            <a:r>
              <a:rPr lang="it-IT" sz="2800" dirty="0" err="1"/>
              <a:t>Chabannes</a:t>
            </a:r>
            <a:endParaRPr lang="it-IT" sz="2800" dirty="0"/>
          </a:p>
          <a:p>
            <a:r>
              <a:rPr lang="it-IT" sz="2800" dirty="0"/>
              <a:t>Cristo (Gesù), ed il Padre</a:t>
            </a:r>
          </a:p>
          <a:p>
            <a:r>
              <a:rPr lang="it-IT" sz="2800" dirty="0"/>
              <a:t>Il diavolo (Satana) </a:t>
            </a:r>
          </a:p>
          <a:p>
            <a:r>
              <a:rPr lang="it-IT" sz="2800" dirty="0"/>
              <a:t>Giovanni (apostolo)</a:t>
            </a:r>
          </a:p>
        </p:txBody>
      </p:sp>
    </p:spTree>
    <p:extLst>
      <p:ext uri="{BB962C8B-B14F-4D97-AF65-F5344CB8AC3E}">
        <p14:creationId xmlns:p14="http://schemas.microsoft.com/office/powerpoint/2010/main" val="283232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Profezia funesta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“Quando i mille anni saranno compiuti, Satana verrà liberato dal suo carcere ed uscirà per sedurre le nazioni dei quattro punti della Terra. “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2800" dirty="0"/>
              <a:t>Apocalisse </a:t>
            </a:r>
            <a:r>
              <a:rPr lang="mr-IN" sz="2800" dirty="0"/>
              <a:t>–</a:t>
            </a:r>
            <a:r>
              <a:rPr lang="it-IT" sz="2800" dirty="0"/>
              <a:t> Giovanni </a:t>
            </a:r>
            <a:r>
              <a:rPr lang="mr-IN" sz="2800" dirty="0"/>
              <a:t>–</a:t>
            </a:r>
            <a:r>
              <a:rPr lang="it-IT" sz="2800" dirty="0"/>
              <a:t> passo 20,  7-8</a:t>
            </a:r>
          </a:p>
        </p:txBody>
      </p:sp>
    </p:spTree>
    <p:extLst>
      <p:ext uri="{BB962C8B-B14F-4D97-AF65-F5344CB8AC3E}">
        <p14:creationId xmlns:p14="http://schemas.microsoft.com/office/powerpoint/2010/main" val="1780825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2038</Words>
  <Application>Microsoft Macintosh PowerPoint</Application>
  <PresentationFormat>Personalizzato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ＭＳ ゴシック</vt:lpstr>
      <vt:lpstr>Arial</vt:lpstr>
      <vt:lpstr>Calibri</vt:lpstr>
      <vt:lpstr>Helvetica Neue</vt:lpstr>
      <vt:lpstr>Papyrus</vt:lpstr>
      <vt:lpstr>Parchment</vt:lpstr>
      <vt:lpstr>Le paure dell’ anno 1000 </vt:lpstr>
      <vt:lpstr>Indice</vt:lpstr>
      <vt:lpstr>Introduzione</vt:lpstr>
      <vt:lpstr>Cos’è la paura?</vt:lpstr>
      <vt:lpstr>Gradi di paura</vt:lpstr>
      <vt:lpstr>Contesto storico - Cosa succede?</vt:lpstr>
      <vt:lpstr>Contesto storico - Cosa succede?</vt:lpstr>
      <vt:lpstr>Personaggi storici “importanti”</vt:lpstr>
      <vt:lpstr>Profezia funesta</vt:lpstr>
      <vt:lpstr>Il giudizio universale </vt:lpstr>
      <vt:lpstr>Il Vangelo di Marco</vt:lpstr>
      <vt:lpstr>La peste,un problema</vt:lpstr>
      <vt:lpstr>Un eclissi che fa paura </vt:lpstr>
      <vt:lpstr>Una carestia imponente </vt:lpstr>
      <vt:lpstr>La situazione reale: una bufala colossale</vt:lpstr>
      <vt:lpstr>“Libro” - fonti di informazione </vt:lpstr>
      <vt:lpstr>Video anno 1000</vt:lpstr>
      <vt:lpstr>Attività </vt:lpstr>
      <vt:lpstr>Gruppi</vt:lpstr>
      <vt:lpstr> Riassunto lavoro di gruppo &amp; domande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paure dell’ anno 1000 </dc:title>
  <cp:lastModifiedBy>Gian Franco Pordenone</cp:lastModifiedBy>
  <cp:revision>111</cp:revision>
  <cp:lastPrinted>2019-04-09T11:20:53Z</cp:lastPrinted>
  <dcterms:modified xsi:type="dcterms:W3CDTF">2022-04-05T10:54:34Z</dcterms:modified>
</cp:coreProperties>
</file>