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7F7B8D-2525-478C-8A29-637ADF24E834}" v="66" dt="2021-04-11T19:08:34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ghi fregni" userId="57fa144f4a296815" providerId="LiveId" clId="{E87F7B8D-2525-478C-8A29-637ADF24E834}"/>
    <pc:docChg chg="custSel modSld">
      <pc:chgData name="loghi fregni" userId="57fa144f4a296815" providerId="LiveId" clId="{E87F7B8D-2525-478C-8A29-637ADF24E834}" dt="2021-04-11T21:01:43.643" v="98" actId="20577"/>
      <pc:docMkLst>
        <pc:docMk/>
      </pc:docMkLst>
      <pc:sldChg chg="modTransition">
        <pc:chgData name="loghi fregni" userId="57fa144f4a296815" providerId="LiveId" clId="{E87F7B8D-2525-478C-8A29-637ADF24E834}" dt="2021-04-11T19:08:09.161" v="1"/>
        <pc:sldMkLst>
          <pc:docMk/>
          <pc:sldMk cId="2569116860" sldId="256"/>
        </pc:sldMkLst>
      </pc:sldChg>
      <pc:sldChg chg="modTransition">
        <pc:chgData name="loghi fregni" userId="57fa144f4a296815" providerId="LiveId" clId="{E87F7B8D-2525-478C-8A29-637ADF24E834}" dt="2021-04-11T19:08:11.952" v="2"/>
        <pc:sldMkLst>
          <pc:docMk/>
          <pc:sldMk cId="2367206220" sldId="257"/>
        </pc:sldMkLst>
      </pc:sldChg>
      <pc:sldChg chg="modTransition">
        <pc:chgData name="loghi fregni" userId="57fa144f4a296815" providerId="LiveId" clId="{E87F7B8D-2525-478C-8A29-637ADF24E834}" dt="2021-04-11T19:08:14.254" v="4"/>
        <pc:sldMkLst>
          <pc:docMk/>
          <pc:sldMk cId="1585028255" sldId="258"/>
        </pc:sldMkLst>
      </pc:sldChg>
      <pc:sldChg chg="modTransition">
        <pc:chgData name="loghi fregni" userId="57fa144f4a296815" providerId="LiveId" clId="{E87F7B8D-2525-478C-8A29-637ADF24E834}" dt="2021-04-11T19:08:20.355" v="6"/>
        <pc:sldMkLst>
          <pc:docMk/>
          <pc:sldMk cId="1799475744" sldId="259"/>
        </pc:sldMkLst>
      </pc:sldChg>
      <pc:sldChg chg="modTransition">
        <pc:chgData name="loghi fregni" userId="57fa144f4a296815" providerId="LiveId" clId="{E87F7B8D-2525-478C-8A29-637ADF24E834}" dt="2021-04-11T19:08:22.014" v="7"/>
        <pc:sldMkLst>
          <pc:docMk/>
          <pc:sldMk cId="3001171175" sldId="260"/>
        </pc:sldMkLst>
      </pc:sldChg>
      <pc:sldChg chg="modTransition">
        <pc:chgData name="loghi fregni" userId="57fa144f4a296815" providerId="LiveId" clId="{E87F7B8D-2525-478C-8A29-637ADF24E834}" dt="2021-04-11T19:08:18.626" v="5"/>
        <pc:sldMkLst>
          <pc:docMk/>
          <pc:sldMk cId="3348373690" sldId="261"/>
        </pc:sldMkLst>
      </pc:sldChg>
      <pc:sldChg chg="modSp mod modTransition">
        <pc:chgData name="loghi fregni" userId="57fa144f4a296815" providerId="LiveId" clId="{E87F7B8D-2525-478C-8A29-637ADF24E834}" dt="2021-04-11T21:01:26.738" v="94" actId="20577"/>
        <pc:sldMkLst>
          <pc:docMk/>
          <pc:sldMk cId="876769179" sldId="262"/>
        </pc:sldMkLst>
        <pc:spChg chg="mod">
          <ac:chgData name="loghi fregni" userId="57fa144f4a296815" providerId="LiveId" clId="{E87F7B8D-2525-478C-8A29-637ADF24E834}" dt="2021-04-11T21:01:26.738" v="94" actId="20577"/>
          <ac:spMkLst>
            <pc:docMk/>
            <pc:sldMk cId="876769179" sldId="262"/>
            <ac:spMk id="3" creationId="{C69441DF-C8E7-4EA1-8FDF-AC9177364385}"/>
          </ac:spMkLst>
        </pc:spChg>
      </pc:sldChg>
      <pc:sldChg chg="modSp mod modTransition">
        <pc:chgData name="loghi fregni" userId="57fa144f4a296815" providerId="LiveId" clId="{E87F7B8D-2525-478C-8A29-637ADF24E834}" dt="2021-04-11T21:01:43.643" v="98" actId="20577"/>
        <pc:sldMkLst>
          <pc:docMk/>
          <pc:sldMk cId="3753741870" sldId="263"/>
        </pc:sldMkLst>
        <pc:spChg chg="mod">
          <ac:chgData name="loghi fregni" userId="57fa144f4a296815" providerId="LiveId" clId="{E87F7B8D-2525-478C-8A29-637ADF24E834}" dt="2021-04-11T21:01:43.643" v="98" actId="20577"/>
          <ac:spMkLst>
            <pc:docMk/>
            <pc:sldMk cId="3753741870" sldId="263"/>
            <ac:spMk id="3" creationId="{710DB2C4-18FE-404D-81CA-0F3157D7F8DD}"/>
          </ac:spMkLst>
        </pc:spChg>
        <pc:picChg chg="mod">
          <ac:chgData name="loghi fregni" userId="57fa144f4a296815" providerId="LiveId" clId="{E87F7B8D-2525-478C-8A29-637ADF24E834}" dt="2021-04-11T19:07:45.588" v="0" actId="14100"/>
          <ac:picMkLst>
            <pc:docMk/>
            <pc:sldMk cId="3753741870" sldId="263"/>
            <ac:picMk id="11" creationId="{B1A45B6E-67A2-484B-8474-0422178DC4F4}"/>
          </ac:picMkLst>
        </pc:picChg>
      </pc:sldChg>
      <pc:sldChg chg="modSp mod modTransition">
        <pc:chgData name="loghi fregni" userId="57fa144f4a296815" providerId="LiveId" clId="{E87F7B8D-2525-478C-8A29-637ADF24E834}" dt="2021-04-11T19:31:19.433" v="92" actId="20577"/>
        <pc:sldMkLst>
          <pc:docMk/>
          <pc:sldMk cId="2494153854" sldId="264"/>
        </pc:sldMkLst>
        <pc:spChg chg="mod">
          <ac:chgData name="loghi fregni" userId="57fa144f4a296815" providerId="LiveId" clId="{E87F7B8D-2525-478C-8A29-637ADF24E834}" dt="2021-04-11T19:31:19.433" v="92" actId="20577"/>
          <ac:spMkLst>
            <pc:docMk/>
            <pc:sldMk cId="2494153854" sldId="264"/>
            <ac:spMk id="3" creationId="{EF5F4ADC-0629-4E28-A91E-5D5E60064793}"/>
          </ac:spMkLst>
        </pc:spChg>
      </pc:sldChg>
      <pc:sldChg chg="modTransition">
        <pc:chgData name="loghi fregni" userId="57fa144f4a296815" providerId="LiveId" clId="{E87F7B8D-2525-478C-8A29-637ADF24E834}" dt="2021-04-11T19:08:29.703" v="11"/>
        <pc:sldMkLst>
          <pc:docMk/>
          <pc:sldMk cId="4029543594" sldId="265"/>
        </pc:sldMkLst>
      </pc:sldChg>
      <pc:sldChg chg="modTransition">
        <pc:chgData name="loghi fregni" userId="57fa144f4a296815" providerId="LiveId" clId="{E87F7B8D-2525-478C-8A29-637ADF24E834}" dt="2021-04-11T19:08:31.436" v="12"/>
        <pc:sldMkLst>
          <pc:docMk/>
          <pc:sldMk cId="46165131" sldId="266"/>
        </pc:sldMkLst>
      </pc:sldChg>
      <pc:sldChg chg="modTransition">
        <pc:chgData name="loghi fregni" userId="57fa144f4a296815" providerId="LiveId" clId="{E87F7B8D-2525-478C-8A29-637ADF24E834}" dt="2021-04-11T19:08:33.249" v="13"/>
        <pc:sldMkLst>
          <pc:docMk/>
          <pc:sldMk cId="806271209" sldId="267"/>
        </pc:sldMkLst>
      </pc:sldChg>
      <pc:sldChg chg="modTransition">
        <pc:chgData name="loghi fregni" userId="57fa144f4a296815" providerId="LiveId" clId="{E87F7B8D-2525-478C-8A29-637ADF24E834}" dt="2021-04-11T19:08:34.798" v="14"/>
        <pc:sldMkLst>
          <pc:docMk/>
          <pc:sldMk cId="808204998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75611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95795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534921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06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157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42441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73943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07774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54689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63940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9761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0093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65386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09044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30475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4557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59454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AE5F617-B208-4D18-8ACC-C345B8AECFEF}" type="datetimeFigureOut">
              <a:rPr lang="it-CH" smtClean="0"/>
              <a:t>12.04.21</a:t>
            </a:fld>
            <a:endParaRPr lang="it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it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6DDB6F3-7F0D-4D86-A1DD-9A35C56C32D8}" type="slidenum">
              <a:rPr lang="it-CH" smtClean="0"/>
              <a:t>‹N›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321164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gXOQo9Bywo" TargetMode="External"/><Relationship Id="rId2" Type="http://schemas.openxmlformats.org/officeDocument/2006/relationships/hyperlink" Target="https://youtu.be/4xCPWMbx29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t/domanda-punto-interrogativo-risposta-1015308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kfAjobgKw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uomo, tuta, interni&#10;&#10;Descrizione generata automaticamente">
            <a:extLst>
              <a:ext uri="{FF2B5EF4-FFF2-40B4-BE49-F238E27FC236}">
                <a16:creationId xmlns:a16="http://schemas.microsoft.com/office/drawing/2014/main" id="{9E976CAA-0153-4344-94D6-AA2A2A7A2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/>
          <a:stretch/>
        </p:blipFill>
        <p:spPr>
          <a:xfrm>
            <a:off x="0" y="29429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CC200B1-F41E-4ECA-A5C1-0FFACF00C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276" y="1122362"/>
            <a:ext cx="10352690" cy="230663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L’attentato a Falcone e Borsellino</a:t>
            </a:r>
            <a:endParaRPr lang="it-CH" dirty="0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7106AA-090B-45CF-8D26-17BAD1240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Lorenzo ed Enea – 4C 2021</a:t>
            </a:r>
            <a:endParaRPr lang="it-CH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16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BFE54C-923A-4402-9073-C3D6EA0D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VIDEO 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7004F7-18EC-40A0-9DC1-4AC8B9A34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CH" dirty="0">
                <a:hlinkClick r:id="rId2"/>
              </a:rPr>
              <a:t>https://youtu.be/4xCPWMbx29A</a:t>
            </a:r>
            <a:endParaRPr lang="it-CH" dirty="0"/>
          </a:p>
          <a:p>
            <a:r>
              <a:rPr lang="it-CH" dirty="0">
                <a:hlinkClick r:id="rId3"/>
              </a:rPr>
              <a:t>https://youtu.be/HgXOQo9Bywo</a:t>
            </a:r>
            <a:endParaRPr lang="it-CH" dirty="0"/>
          </a:p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02954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FCEC3-E1A5-41FD-810A-BDE901F40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DOMANDE</a:t>
            </a:r>
            <a:endParaRPr lang="it-CH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3DE7E6D5-1C72-450A-A039-CC4897737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61619" y="1731963"/>
            <a:ext cx="4059237" cy="4059237"/>
          </a:xfrm>
        </p:spPr>
      </p:pic>
    </p:spTree>
    <p:extLst>
      <p:ext uri="{BB962C8B-B14F-4D97-AF65-F5344CB8AC3E}">
        <p14:creationId xmlns:p14="http://schemas.microsoft.com/office/powerpoint/2010/main" val="4616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148FD9-803A-4B7A-96E4-2522A861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C6284C-2A11-478E-8D78-FCEBDE17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732449"/>
            <a:ext cx="10353762" cy="4058751"/>
          </a:xfrm>
        </p:spPr>
        <p:txBody>
          <a:bodyPr/>
          <a:lstStyle/>
          <a:p>
            <a:r>
              <a:rPr lang="it-CH" dirty="0"/>
              <a:t>A gruppi dovrete rispondere a delle domande </a:t>
            </a:r>
          </a:p>
        </p:txBody>
      </p:sp>
    </p:spTree>
    <p:extLst>
      <p:ext uri="{BB962C8B-B14F-4D97-AF65-F5344CB8AC3E}">
        <p14:creationId xmlns:p14="http://schemas.microsoft.com/office/powerpoint/2010/main" val="8062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81DD0D-A3E5-41AF-97A6-41F9ADE1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it-IT" sz="3600"/>
              <a:t>GRUPPI </a:t>
            </a:r>
            <a:endParaRPr lang="it-CH" sz="36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4565B3-CDC2-4CB7-ABCA-A743B1361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429585"/>
            <a:ext cx="6245352" cy="6032584"/>
          </a:xfrm>
        </p:spPr>
        <p:txBody>
          <a:bodyPr numCol="3"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SAMUEL, EMILY, JACOPO  E CAUE 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JOHAN, STEFANO, SIEM, GIANLUCA E GIOELE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DANIEL, ELIA, NINA, KEVIN E ALESSIA</a:t>
            </a:r>
          </a:p>
          <a:p>
            <a:pPr marL="514350" indent="-514350">
              <a:buFont typeface="+mj-lt"/>
              <a:buAutoNum type="arabicPeriod"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r>
              <a:rPr lang="it-IT" dirty="0"/>
              <a:t>MELANIE, AGATA, RACHEL E GAIA</a:t>
            </a:r>
          </a:p>
          <a:p>
            <a:pPr marL="514350" indent="-514350">
              <a:buFont typeface="+mj-lt"/>
              <a:buAutoNum type="arabicPeriod"/>
            </a:pP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8082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persona, uomo, indossando, scuro&#10;&#10;Descrizione generata automaticamente">
            <a:extLst>
              <a:ext uri="{FF2B5EF4-FFF2-40B4-BE49-F238E27FC236}">
                <a16:creationId xmlns:a16="http://schemas.microsoft.com/office/drawing/2014/main" id="{EC8E8ECF-102C-4C3A-A6FB-146BB7FBF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32628" cy="687185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8DF3C2F-2566-49D5-955B-23CF04D1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21" y="72730"/>
            <a:ext cx="2488096" cy="986597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INDICE</a:t>
            </a:r>
            <a:endParaRPr lang="it-CH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56D495-B08B-45A4-986B-7E77CF6B8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72" y="615302"/>
            <a:ext cx="5257800" cy="6380922"/>
          </a:xfrm>
        </p:spPr>
        <p:txBody>
          <a:bodyPr>
            <a:normAutofit/>
          </a:bodyPr>
          <a:lstStyle/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Cos’è la mafia </a:t>
            </a:r>
          </a:p>
          <a:p>
            <a:r>
              <a:rPr lang="it-IT" dirty="0">
                <a:solidFill>
                  <a:schemeClr val="tx1"/>
                </a:solidFill>
              </a:rPr>
              <a:t>Cosa fa la mafia</a:t>
            </a:r>
          </a:p>
          <a:p>
            <a:r>
              <a:rPr lang="it-IT" dirty="0">
                <a:solidFill>
                  <a:schemeClr val="tx1"/>
                </a:solidFill>
              </a:rPr>
              <a:t>Principali mafie</a:t>
            </a:r>
          </a:p>
          <a:p>
            <a:r>
              <a:rPr lang="it-IT" dirty="0">
                <a:solidFill>
                  <a:schemeClr val="tx1"/>
                </a:solidFill>
              </a:rPr>
              <a:t>Vestiti/Utensili </a:t>
            </a:r>
          </a:p>
          <a:p>
            <a:r>
              <a:rPr lang="it-IT" dirty="0">
                <a:solidFill>
                  <a:schemeClr val="tx1"/>
                </a:solidFill>
              </a:rPr>
              <a:t>Falcone </a:t>
            </a:r>
          </a:p>
          <a:p>
            <a:r>
              <a:rPr lang="it-IT" dirty="0">
                <a:solidFill>
                  <a:schemeClr val="tx1"/>
                </a:solidFill>
              </a:rPr>
              <a:t>Borsellino</a:t>
            </a:r>
          </a:p>
          <a:p>
            <a:r>
              <a:rPr lang="it-IT" dirty="0">
                <a:solidFill>
                  <a:schemeClr val="tx1"/>
                </a:solidFill>
              </a:rPr>
              <a:t>L’accaduto</a:t>
            </a:r>
          </a:p>
          <a:p>
            <a:r>
              <a:rPr lang="it-IT" dirty="0">
                <a:solidFill>
                  <a:schemeClr val="tx1"/>
                </a:solidFill>
              </a:rPr>
              <a:t>Video/Libro</a:t>
            </a:r>
          </a:p>
          <a:p>
            <a:r>
              <a:rPr lang="it-IT" dirty="0">
                <a:solidFill>
                  <a:schemeClr val="tx1"/>
                </a:solidFill>
              </a:rPr>
              <a:t>Domande</a:t>
            </a:r>
          </a:p>
          <a:p>
            <a:r>
              <a:rPr lang="it-IT" dirty="0">
                <a:solidFill>
                  <a:schemeClr val="tx1"/>
                </a:solidFill>
              </a:rPr>
              <a:t>Attività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72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65EA50-FA16-49FE-B7CA-1EBFF0AEB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it-IT" dirty="0"/>
              <a:t>COS’È LA MAFIA 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8DC4CA-FEAF-4B4A-B8BC-9A79792F7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546272" cy="4058751"/>
          </a:xfrm>
        </p:spPr>
        <p:txBody>
          <a:bodyPr anchor="ctr">
            <a:normAutofit/>
          </a:bodyPr>
          <a:lstStyle/>
          <a:p>
            <a:pPr>
              <a:buClr>
                <a:srgbClr val="CA8311"/>
              </a:buClr>
            </a:pPr>
            <a:r>
              <a:rPr lang="it-CH" dirty="0"/>
              <a:t>Organizzazione criminale suddivisa in più associazioni ( </a:t>
            </a:r>
            <a:r>
              <a:rPr lang="it-CH" i="1" dirty="0"/>
              <a:t>cosche</a:t>
            </a:r>
            <a:r>
              <a:rPr lang="it-CH" dirty="0"/>
              <a:t> o </a:t>
            </a:r>
            <a:r>
              <a:rPr lang="it-CH" i="1" dirty="0"/>
              <a:t>famiglie</a:t>
            </a:r>
            <a:r>
              <a:rPr lang="it-CH" dirty="0"/>
              <a:t> ), rette dalla legge dell'omertà e della segretezza, che esercitano il controllo di attività economiche illecite e del sottogoverno, diffusa originariamente in Sicilia</a:t>
            </a:r>
          </a:p>
          <a:p>
            <a:pPr>
              <a:buClr>
                <a:srgbClr val="CA8311"/>
              </a:buClr>
            </a:pPr>
            <a:endParaRPr lang="it-CH" dirty="0"/>
          </a:p>
          <a:p>
            <a:pPr>
              <a:buClr>
                <a:srgbClr val="CA8311"/>
              </a:buClr>
            </a:pPr>
            <a:r>
              <a:rPr lang="it-CH" dirty="0"/>
              <a:t>Omertà: silenzio su un delitto o sulle sue circostanze</a:t>
            </a:r>
          </a:p>
          <a:p>
            <a:pPr>
              <a:buClr>
                <a:srgbClr val="CA8311"/>
              </a:buClr>
            </a:pPr>
            <a:endParaRPr lang="it-C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661026-DE64-47F1-9F88-0847B5FB3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98132"/>
            <a:ext cx="4333632" cy="352107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8A6E2D8-9B45-4D67-9E3C-01954E8521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r="3422" b="-4"/>
          <a:stretch/>
        </p:blipFill>
        <p:spPr>
          <a:xfrm>
            <a:off x="7066560" y="2132822"/>
            <a:ext cx="4065464" cy="32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5F162-F816-47E6-B354-68D2353D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it-IT" dirty="0"/>
              <a:t>COSA FA LA MAFIA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74B356-C556-4E93-B9B7-45C081164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5546272" cy="4058751"/>
          </a:xfrm>
        </p:spPr>
        <p:txBody>
          <a:bodyPr anchor="ctr">
            <a:normAutofit/>
          </a:bodyPr>
          <a:lstStyle/>
          <a:p>
            <a:pPr>
              <a:buClr>
                <a:srgbClr val="B18D5E"/>
              </a:buClr>
            </a:pPr>
            <a:r>
              <a:rPr lang="it-IT" dirty="0"/>
              <a:t>Trafficano illegalmente oggetti e materiale</a:t>
            </a:r>
          </a:p>
          <a:p>
            <a:pPr>
              <a:buClr>
                <a:srgbClr val="B18D5E"/>
              </a:buClr>
            </a:pPr>
            <a:r>
              <a:rPr lang="it-IT" dirty="0"/>
              <a:t>Uccidono persone che non rispettano le loro regole </a:t>
            </a:r>
          </a:p>
          <a:p>
            <a:pPr>
              <a:buClr>
                <a:srgbClr val="B18D5E"/>
              </a:buClr>
            </a:pPr>
            <a:endParaRPr lang="it-IT" dirty="0"/>
          </a:p>
          <a:p>
            <a:pPr>
              <a:buClr>
                <a:srgbClr val="B18D5E"/>
              </a:buClr>
            </a:pPr>
            <a:r>
              <a:rPr lang="it-IT" dirty="0">
                <a:hlinkClick r:id="rId3"/>
              </a:rPr>
              <a:t>https://youtu.be/JkfAjobgKwA</a:t>
            </a:r>
            <a:r>
              <a:rPr lang="it-IT" dirty="0"/>
              <a:t> </a:t>
            </a:r>
          </a:p>
          <a:p>
            <a:pPr>
              <a:buClr>
                <a:srgbClr val="B18D5E"/>
              </a:buClr>
            </a:pPr>
            <a:endParaRPr lang="it-IT" dirty="0"/>
          </a:p>
          <a:p>
            <a:pPr>
              <a:buClr>
                <a:srgbClr val="B18D5E"/>
              </a:buClr>
            </a:pPr>
            <a:endParaRPr lang="it-IT" dirty="0"/>
          </a:p>
          <a:p>
            <a:pPr>
              <a:buClr>
                <a:srgbClr val="B18D5E"/>
              </a:buClr>
            </a:pPr>
            <a:endParaRPr lang="it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661026-DE64-47F1-9F88-0847B5FB3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98132"/>
            <a:ext cx="4333632" cy="3521077"/>
          </a:xfrm>
          <a:prstGeom prst="rect">
            <a:avLst/>
          </a:prstGeom>
        </p:spPr>
      </p:pic>
      <p:pic>
        <p:nvPicPr>
          <p:cNvPr id="4" name="Immagine 3" descr="Immagine che contiene cibo, interni, formaggio, burro&#10;&#10;Descrizione generata automaticamente">
            <a:extLst>
              <a:ext uri="{FF2B5EF4-FFF2-40B4-BE49-F238E27FC236}">
                <a16:creationId xmlns:a16="http://schemas.microsoft.com/office/drawing/2014/main" id="{6884EC11-80F2-4523-8FB9-E2CACC0B58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12"/>
          <a:stretch/>
        </p:blipFill>
        <p:spPr>
          <a:xfrm>
            <a:off x="7066560" y="2132822"/>
            <a:ext cx="4065464" cy="32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3B27A-A0D7-4594-A752-CD3A0EAD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MAFIE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088B44-52D4-404D-B5EB-C3A23AF98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COSA NOSTRA (Sicilia)</a:t>
            </a:r>
          </a:p>
          <a:p>
            <a:r>
              <a:rPr lang="it-IT" dirty="0"/>
              <a:t>CAMORRA (Campania)</a:t>
            </a:r>
          </a:p>
          <a:p>
            <a:r>
              <a:rPr lang="it-IT" dirty="0"/>
              <a:t>NDRANGHETA(Calabria)</a:t>
            </a:r>
          </a:p>
          <a:p>
            <a:endParaRPr lang="it-CH" dirty="0"/>
          </a:p>
        </p:txBody>
      </p:sp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8FDA1C15-CB9F-43E1-952B-2DEAFAB1D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97" y="2276650"/>
            <a:ext cx="4639526" cy="45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7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4D933-5E5A-4FD7-9422-9DA0E39E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VESTITI/ UTENSILI TIPICI</a:t>
            </a:r>
            <a:endParaRPr lang="it-CH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C81469-D1D4-4E08-A7C0-172776693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Vestiti eleganti </a:t>
            </a:r>
            <a:r>
              <a:rPr lang="it-CH" dirty="0"/>
              <a:t>: cappotto, cappello, guanti</a:t>
            </a:r>
          </a:p>
          <a:p>
            <a:pPr marL="0" indent="0">
              <a:buNone/>
            </a:pPr>
            <a:endParaRPr lang="it-CH" dirty="0"/>
          </a:p>
          <a:p>
            <a:r>
              <a:rPr lang="it-CH" dirty="0"/>
              <a:t>Armi differenti tipo: pistole, pistole a tamburo e armi bianche</a:t>
            </a:r>
          </a:p>
          <a:p>
            <a:endParaRPr lang="it-IT" dirty="0"/>
          </a:p>
        </p:txBody>
      </p:sp>
      <p:pic>
        <p:nvPicPr>
          <p:cNvPr id="5" name="Immagine 4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A431DC0B-B956-4657-B199-B116786CA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30" y="3497894"/>
            <a:ext cx="3460052" cy="3072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BF3572D-0E28-4697-B66F-2B798B1B8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182" y="1862001"/>
            <a:ext cx="2719818" cy="4623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Immagine che contiene arma, pistola&#10;&#10;Descrizione generata automaticamente">
            <a:extLst>
              <a:ext uri="{FF2B5EF4-FFF2-40B4-BE49-F238E27FC236}">
                <a16:creationId xmlns:a16="http://schemas.microsoft.com/office/drawing/2014/main" id="{576E7854-99BE-4D36-9C09-809CB9280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3865276"/>
            <a:ext cx="4697580" cy="26403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0117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230808-5E7D-4C58-980E-F2A407E9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5168052" cy="1117600"/>
          </a:xfrm>
        </p:spPr>
        <p:txBody>
          <a:bodyPr>
            <a:normAutofit/>
          </a:bodyPr>
          <a:lstStyle/>
          <a:p>
            <a:r>
              <a:rPr lang="it-IT"/>
              <a:t>FALCONE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9441DF-C8E7-4EA1-8FDF-AC9177364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828800"/>
            <a:ext cx="5168052" cy="3962400"/>
          </a:xfrm>
        </p:spPr>
        <p:txBody>
          <a:bodyPr>
            <a:normAutofit/>
          </a:bodyPr>
          <a:lstStyle/>
          <a:p>
            <a:pPr>
              <a:buClr>
                <a:srgbClr val="C06852"/>
              </a:buClr>
            </a:pPr>
            <a:r>
              <a:rPr lang="it-IT" dirty="0"/>
              <a:t>Giovanni Falcone</a:t>
            </a:r>
          </a:p>
          <a:p>
            <a:pPr>
              <a:buClr>
                <a:srgbClr val="C06852"/>
              </a:buClr>
            </a:pPr>
            <a:r>
              <a:rPr lang="it-IT" dirty="0"/>
              <a:t>Nato il 18 maggio 1939 a Palermo     </a:t>
            </a:r>
          </a:p>
          <a:p>
            <a:pPr>
              <a:buClr>
                <a:srgbClr val="C06852"/>
              </a:buClr>
            </a:pPr>
            <a:r>
              <a:rPr lang="it-IT" dirty="0"/>
              <a:t>È stato una delle </a:t>
            </a:r>
            <a:r>
              <a:rPr lang="it-CH" dirty="0"/>
              <a:t>personalità più importanti e prestigiose nella lotta alla mafia in Italia e a livello internazionale</a:t>
            </a:r>
          </a:p>
          <a:p>
            <a:pPr>
              <a:buClr>
                <a:srgbClr val="C06852"/>
              </a:buClr>
            </a:pPr>
            <a:r>
              <a:rPr lang="it-CH" dirty="0"/>
              <a:t>Sposato con Francesca Morvillo</a:t>
            </a:r>
            <a:endParaRPr lang="it-IT" dirty="0"/>
          </a:p>
          <a:p>
            <a:pPr>
              <a:buClr>
                <a:srgbClr val="C06852"/>
              </a:buClr>
            </a:pPr>
            <a:r>
              <a:rPr lang="it-IT" dirty="0"/>
              <a:t>Morto il 23 maggio 1992 con la moglie e a tre dei suoi uomini per mano di COSA NOSTRA </a:t>
            </a:r>
            <a:endParaRPr lang="it-CH" dirty="0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F15A1844-5CB8-438B-B90E-EF2A51CF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586695" y="1"/>
            <a:ext cx="5605305" cy="6858000"/>
          </a:xfrm>
          <a:prstGeom prst="rect">
            <a:avLst/>
          </a:prstGeom>
        </p:spPr>
      </p:pic>
      <p:pic>
        <p:nvPicPr>
          <p:cNvPr id="5" name="Immagine 4" descr="Immagine che contiene uomo, parete, persona, tuta&#10;&#10;Descrizione generata automaticamente">
            <a:extLst>
              <a:ext uri="{FF2B5EF4-FFF2-40B4-BE49-F238E27FC236}">
                <a16:creationId xmlns:a16="http://schemas.microsoft.com/office/drawing/2014/main" id="{222514CF-8CBC-4405-BED3-BB52097E0D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r="1154" b="-1"/>
          <a:stretch/>
        </p:blipFill>
        <p:spPr>
          <a:xfrm>
            <a:off x="7339550" y="609601"/>
            <a:ext cx="3725353" cy="2507158"/>
          </a:xfrm>
          <a:prstGeom prst="rect">
            <a:avLst/>
          </a:prstGeom>
        </p:spPr>
      </p:pic>
      <p:pic>
        <p:nvPicPr>
          <p:cNvPr id="7" name="Immagine 6" descr="Immagine che contiene testo, esterni, albero, terra&#10;&#10;Descrizione generata automaticamente">
            <a:extLst>
              <a:ext uri="{FF2B5EF4-FFF2-40B4-BE49-F238E27FC236}">
                <a16:creationId xmlns:a16="http://schemas.microsoft.com/office/drawing/2014/main" id="{DA223422-17B4-444E-9EEF-A0D4631E4A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5"/>
          <a:stretch/>
        </p:blipFill>
        <p:spPr>
          <a:xfrm>
            <a:off x="7264936" y="3314518"/>
            <a:ext cx="3874581" cy="24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876C2E-2E54-447A-B888-561BA702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09600"/>
            <a:ext cx="5168052" cy="1117600"/>
          </a:xfrm>
        </p:spPr>
        <p:txBody>
          <a:bodyPr>
            <a:normAutofit/>
          </a:bodyPr>
          <a:lstStyle/>
          <a:p>
            <a:r>
              <a:rPr lang="it-IT"/>
              <a:t>BORSELLINO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0DB2C4-18FE-404D-81CA-0F3157D7F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1828800"/>
            <a:ext cx="5168052" cy="3962400"/>
          </a:xfrm>
        </p:spPr>
        <p:txBody>
          <a:bodyPr>
            <a:normAutofit/>
          </a:bodyPr>
          <a:lstStyle/>
          <a:p>
            <a:pPr>
              <a:buClr>
                <a:srgbClr val="6082A9"/>
              </a:buClr>
            </a:pPr>
            <a:r>
              <a:rPr lang="it-IT" dirty="0"/>
              <a:t>Paolo Borsellino</a:t>
            </a:r>
          </a:p>
          <a:p>
            <a:pPr>
              <a:buClr>
                <a:srgbClr val="6082A9"/>
              </a:buClr>
            </a:pPr>
            <a:r>
              <a:rPr lang="it-IT" dirty="0"/>
              <a:t>Nato il 19 gennaio 1940 a Palermo</a:t>
            </a:r>
          </a:p>
          <a:p>
            <a:pPr>
              <a:buClr>
                <a:srgbClr val="6082A9"/>
              </a:buClr>
            </a:pPr>
            <a:r>
              <a:rPr lang="it-IT" dirty="0"/>
              <a:t>Era </a:t>
            </a:r>
            <a:r>
              <a:rPr lang="it-CH" dirty="0"/>
              <a:t>considerato una delle personalità più importanti e prestigiose nella lotta alla mafia Italiana e a livello internazionale</a:t>
            </a:r>
          </a:p>
          <a:p>
            <a:pPr>
              <a:buClr>
                <a:srgbClr val="6082A9"/>
              </a:buClr>
            </a:pPr>
            <a:r>
              <a:rPr lang="it-CH" dirty="0"/>
              <a:t>Sposato con Emanuela Loi </a:t>
            </a:r>
          </a:p>
          <a:p>
            <a:pPr>
              <a:buClr>
                <a:srgbClr val="6082A9"/>
              </a:buClr>
            </a:pPr>
            <a:r>
              <a:rPr lang="it-CH" dirty="0"/>
              <a:t>Morto il 19 luglio 1992 assieme a cinque dei suoi uomini per mano di COSA NOSTRA </a:t>
            </a:r>
          </a:p>
        </p:txBody>
      </p:sp>
      <p:pic>
        <p:nvPicPr>
          <p:cNvPr id="23" name="Picture 17">
            <a:extLst>
              <a:ext uri="{FF2B5EF4-FFF2-40B4-BE49-F238E27FC236}">
                <a16:creationId xmlns:a16="http://schemas.microsoft.com/office/drawing/2014/main" id="{F15A1844-5CB8-438B-B90E-EF2A51CF8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6586695" y="1"/>
            <a:ext cx="5605305" cy="6858000"/>
          </a:xfrm>
          <a:prstGeom prst="rect">
            <a:avLst/>
          </a:prstGeom>
        </p:spPr>
      </p:pic>
      <p:pic>
        <p:nvPicPr>
          <p:cNvPr id="11" name="Immagine 10" descr="Immagine che contiene persona, uomo, tuta, indossando&#10;&#10;Descrizione generata automaticamente">
            <a:extLst>
              <a:ext uri="{FF2B5EF4-FFF2-40B4-BE49-F238E27FC236}">
                <a16:creationId xmlns:a16="http://schemas.microsoft.com/office/drawing/2014/main" id="{B1A45B6E-67A2-484B-8474-0422178DC4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930"/>
          <a:stretch/>
        </p:blipFill>
        <p:spPr>
          <a:xfrm>
            <a:off x="7603301" y="405466"/>
            <a:ext cx="3139684" cy="3023533"/>
          </a:xfrm>
          <a:prstGeom prst="rect">
            <a:avLst/>
          </a:prstGeom>
        </p:spPr>
      </p:pic>
      <p:pic>
        <p:nvPicPr>
          <p:cNvPr id="13" name="Immagine 12" descr="Immagine che contiene edificio, esterni, palazzo&#10;&#10;Descrizione generata automaticamente">
            <a:extLst>
              <a:ext uri="{FF2B5EF4-FFF2-40B4-BE49-F238E27FC236}">
                <a16:creationId xmlns:a16="http://schemas.microsoft.com/office/drawing/2014/main" id="{2E74B0E4-4DB6-4B64-96D1-8A3157DAAD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3" r="32016" b="1"/>
          <a:stretch/>
        </p:blipFill>
        <p:spPr>
          <a:xfrm>
            <a:off x="7603301" y="3823048"/>
            <a:ext cx="344432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dificio, esterni, palazzo&#10;&#10;Descrizione generata automaticamente">
            <a:extLst>
              <a:ext uri="{FF2B5EF4-FFF2-40B4-BE49-F238E27FC236}">
                <a16:creationId xmlns:a16="http://schemas.microsoft.com/office/drawing/2014/main" id="{5FF66ED5-8D00-426B-BED9-BAA19B625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r="27275" b="1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5" name="Immagine 4" descr="Immagine che contiene testo, esterni, albero, terra&#10;&#10;Descrizione generata automaticamente">
            <a:extLst>
              <a:ext uri="{FF2B5EF4-FFF2-40B4-BE49-F238E27FC236}">
                <a16:creationId xmlns:a16="http://schemas.microsoft.com/office/drawing/2014/main" id="{A0BB8EE6-30B8-455B-B610-D632D047A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" r="2170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DD1A329-A56C-4A53-87D7-6078E497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L’accaduto</a:t>
            </a:r>
            <a:endParaRPr lang="it-CH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5F4ADC-0629-4E28-A91E-5D5E60064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785"/>
            <a:ext cx="4619621" cy="3957178"/>
          </a:xfrm>
        </p:spPr>
        <p:txBody>
          <a:bodyPr>
            <a:normAutofit lnSpcReduction="10000"/>
          </a:bodyPr>
          <a:lstStyle/>
          <a:p>
            <a:r>
              <a:rPr lang="it-IT" sz="1700" dirty="0">
                <a:solidFill>
                  <a:srgbClr val="FFFFFF"/>
                </a:solidFill>
              </a:rPr>
              <a:t>Morte Falcone: morto per un attentato fatto da COSA NOSTRA sul ponte di Capaci mentre stava tornando da Roma  ma nel mentre Brusca aziona la bomba  che lo uccide</a:t>
            </a:r>
          </a:p>
          <a:p>
            <a:endParaRPr lang="it-IT" sz="1700" dirty="0">
              <a:solidFill>
                <a:srgbClr val="FFFFFF"/>
              </a:solidFill>
            </a:endParaRPr>
          </a:p>
          <a:p>
            <a:endParaRPr lang="it-IT" sz="1700" dirty="0">
              <a:solidFill>
                <a:srgbClr val="FFFFFF"/>
              </a:solidFill>
            </a:endParaRPr>
          </a:p>
          <a:p>
            <a:r>
              <a:rPr lang="it-IT" sz="1700" dirty="0">
                <a:solidFill>
                  <a:srgbClr val="FFFFFF"/>
                </a:solidFill>
              </a:rPr>
              <a:t>Morte Borsellino: morto perché quelli di COSA NOSTRA hanno piazzato una bomba sotto la macchina vicino all’abitazione della madre </a:t>
            </a:r>
            <a:r>
              <a:rPr lang="it-IT" sz="1700">
                <a:solidFill>
                  <a:srgbClr val="FFFFFF"/>
                </a:solidFill>
              </a:rPr>
              <a:t>di Borsellino</a:t>
            </a:r>
            <a:endParaRPr lang="it-IT" sz="1700" dirty="0">
              <a:solidFill>
                <a:srgbClr val="FFFFFF"/>
              </a:solidFill>
            </a:endParaRPr>
          </a:p>
          <a:p>
            <a:endParaRPr lang="it-IT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it-IT" sz="1700" dirty="0">
                <a:solidFill>
                  <a:srgbClr val="FFFFFF"/>
                </a:solidFill>
              </a:rPr>
              <a:t> </a:t>
            </a:r>
          </a:p>
          <a:p>
            <a:pPr marL="0" indent="0">
              <a:buNone/>
            </a:pPr>
            <a:endParaRPr lang="it-CH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5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esia">
  <a:themeElements>
    <a:clrScheme name="Arde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e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e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TM04033929[[fn=Ardesia]]</Template>
  <TotalTime>312</TotalTime>
  <Words>354</Words>
  <Application>Microsoft Macintosh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Calisto MT</vt:lpstr>
      <vt:lpstr>Wingdings 2</vt:lpstr>
      <vt:lpstr>Ardesia</vt:lpstr>
      <vt:lpstr>L’attentato a Falcone e Borsellino</vt:lpstr>
      <vt:lpstr>INDICE</vt:lpstr>
      <vt:lpstr>COS’È LA MAFIA </vt:lpstr>
      <vt:lpstr>COSA FA LA MAFIA</vt:lpstr>
      <vt:lpstr>PRINCIPALI MAFIE</vt:lpstr>
      <vt:lpstr>VESTITI/ UTENSILI TIPICI</vt:lpstr>
      <vt:lpstr>FALCONE</vt:lpstr>
      <vt:lpstr>BORSELLINO</vt:lpstr>
      <vt:lpstr>L’accaduto</vt:lpstr>
      <vt:lpstr>VIDEO </vt:lpstr>
      <vt:lpstr>DOMANDE</vt:lpstr>
      <vt:lpstr>ATTIVITÀ</vt:lpstr>
      <vt:lpstr>GRUPPI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Attentato Falcone e Borsellino</dc:title>
  <dc:creator>Enea</dc:creator>
  <cp:lastModifiedBy>Gian Franco Pordenone</cp:lastModifiedBy>
  <cp:revision>17</cp:revision>
  <dcterms:created xsi:type="dcterms:W3CDTF">2021-02-19T10:06:50Z</dcterms:created>
  <dcterms:modified xsi:type="dcterms:W3CDTF">2021-04-12T17:08:01Z</dcterms:modified>
</cp:coreProperties>
</file>