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>
          <a:latin typeface="Bradley Hand ITC TT-Bold"/>
          <a:ea typeface="Bradley Hand ITC TT-Bold"/>
          <a:cs typeface="Bradley Hand ITC TT-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787400" y="2387600"/>
            <a:ext cx="11430000" cy="29083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b"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half" idx="1"/>
          </p:nvPr>
        </p:nvSpPr>
        <p:spPr>
          <a:xfrm>
            <a:off x="787400" y="5397500"/>
            <a:ext cx="11430000" cy="31877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magine"/>
          <p:cNvSpPr/>
          <p:nvPr>
            <p:ph type="pic" sz="half" idx="13"/>
          </p:nvPr>
        </p:nvSpPr>
        <p:spPr>
          <a:xfrm>
            <a:off x="5638800" y="3302000"/>
            <a:ext cx="7103692" cy="5334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93" name="Corpo livello uno…"/>
          <p:cNvSpPr txBox="1"/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102" name="Corpo livello uno…"/>
          <p:cNvSpPr txBox="1"/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1" name="Corpo livello uno…"/>
          <p:cNvSpPr txBox="1"/>
          <p:nvPr>
            <p:ph type="body" sz="quarter" idx="1"/>
          </p:nvPr>
        </p:nvSpPr>
        <p:spPr>
          <a:xfrm>
            <a:off x="8051800" y="3124200"/>
            <a:ext cx="36830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buBlip>
                <a:blip r:embed="rId2"/>
              </a:buBlip>
            </a:lvl1pPr>
            <a:lvl2pPr>
              <a:spcBef>
                <a:spcPts val="2000"/>
              </a:spcBef>
              <a:buBlip>
                <a:blip r:embed="rId2"/>
              </a:buBlip>
            </a:lvl2pPr>
            <a:lvl3pPr>
              <a:spcBef>
                <a:spcPts val="2000"/>
              </a:spcBef>
              <a:buBlip>
                <a:blip r:embed="rId2"/>
              </a:buBlip>
            </a:lvl3pPr>
            <a:lvl4pPr>
              <a:spcBef>
                <a:spcPts val="2000"/>
              </a:spcBef>
              <a:buBlip>
                <a:blip r:embed="rId2"/>
              </a:buBlip>
            </a:lvl4pPr>
            <a:lvl5pPr>
              <a:spcBef>
                <a:spcPts val="2000"/>
              </a:spcBef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 numCol="2" spcCol="523240" anchor="t"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Testo"/>
          <p:cNvSpPr txBox="1"/>
          <p:nvPr>
            <p:ph type="title"/>
          </p:nvPr>
        </p:nvSpPr>
        <p:spPr>
          <a:xfrm>
            <a:off x="787400" y="3568700"/>
            <a:ext cx="11430000" cy="29083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2" name="Numero diapositiva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magine"/>
          <p:cNvSpPr/>
          <p:nvPr>
            <p:ph type="pic" sz="quarter" idx="13"/>
          </p:nvPr>
        </p:nvSpPr>
        <p:spPr>
          <a:xfrm>
            <a:off x="3784600" y="3124200"/>
            <a:ext cx="5448300" cy="409100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olo Testo"/>
          <p:cNvSpPr txBox="1"/>
          <p:nvPr>
            <p:ph type="title"/>
          </p:nvPr>
        </p:nvSpPr>
        <p:spPr>
          <a:xfrm>
            <a:off x="787400" y="7543800"/>
            <a:ext cx="11430000" cy="16891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1" name="Numero diapositiva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po"/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78" name="notebook_photo-v_base.pdf" descr="notebook_photo-v_bas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notebook_photo-v_top.tiff" descr="notebook_photo-v_top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32600" y="2222500"/>
              <a:ext cx="4724400" cy="605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" name="Immagine"/>
          <p:cNvSpPr/>
          <p:nvPr>
            <p:ph type="pic" sz="half" idx="13"/>
          </p:nvPr>
        </p:nvSpPr>
        <p:spPr>
          <a:xfrm>
            <a:off x="5537200" y="2476500"/>
            <a:ext cx="7239000" cy="54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2" name="Titolo Testo"/>
          <p:cNvSpPr txBox="1"/>
          <p:nvPr>
            <p:ph type="title"/>
          </p:nvPr>
        </p:nvSpPr>
        <p:spPr>
          <a:xfrm>
            <a:off x="444500" y="2476500"/>
            <a:ext cx="6248400" cy="28194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b"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3" name="Corpo livello uno…"/>
          <p:cNvSpPr txBox="1"/>
          <p:nvPr>
            <p:ph type="body" sz="quarter" idx="1"/>
          </p:nvPr>
        </p:nvSpPr>
        <p:spPr>
          <a:xfrm>
            <a:off x="444500" y="5397500"/>
            <a:ext cx="6248400" cy="25146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1270000" y="1727200"/>
            <a:ext cx="10464800" cy="706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1866900" y="1409700"/>
            <a:ext cx="92710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280899" y="8940800"/>
            <a:ext cx="440437" cy="482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9pPr>
    </p:titleStyle>
    <p:bodyStyle>
      <a:lvl1pPr marL="8636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1pPr>
      <a:lvl2pPr marL="14943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2pPr>
      <a:lvl3pPr marL="21039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3pPr>
      <a:lvl4pPr marL="2730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4pPr>
      <a:lvl5pPr marL="33401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5pPr>
      <a:lvl6pPr marL="36957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6pPr>
      <a:lvl7pPr marL="40513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7pPr>
      <a:lvl8pPr marL="44069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8pPr>
      <a:lvl9pPr marL="4762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1pPr>
      <a:lvl2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2pPr>
      <a:lvl3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3pPr>
      <a:lvl4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4pPr>
      <a:lvl5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5pPr>
      <a:lvl6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6pPr>
      <a:lvl7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7pPr>
      <a:lvl8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8pPr>
      <a:lvl9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Relationship Id="rId3" Type="http://schemas.openxmlformats.org/officeDocument/2006/relationships/image" Target="../media/image9.png"/><Relationship Id="rId4" Type="http://schemas.openxmlformats.org/officeDocument/2006/relationships/image" Target="../media/image9.tif"/><Relationship Id="rId5" Type="http://schemas.openxmlformats.org/officeDocument/2006/relationships/image" Target="../media/image10.png"/><Relationship Id="rId6" Type="http://schemas.openxmlformats.org/officeDocument/2006/relationships/image" Target="../media/image10.tif"/><Relationship Id="rId7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3.png"/><Relationship Id="rId4" Type="http://schemas.openxmlformats.org/officeDocument/2006/relationships/image" Target="../media/image12.tif"/><Relationship Id="rId5" Type="http://schemas.openxmlformats.org/officeDocument/2006/relationships/image" Target="../media/image14.png"/><Relationship Id="rId6" Type="http://schemas.openxmlformats.org/officeDocument/2006/relationships/image" Target="../media/image3.jpeg"/><Relationship Id="rId7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"/><Relationship Id="rId3" Type="http://schemas.openxmlformats.org/officeDocument/2006/relationships/image" Target="../media/image16.png"/><Relationship Id="rId4" Type="http://schemas.openxmlformats.org/officeDocument/2006/relationships/image" Target="../media/image14.tif"/><Relationship Id="rId5" Type="http://schemas.openxmlformats.org/officeDocument/2006/relationships/image" Target="../media/image17.png"/><Relationship Id="rId6" Type="http://schemas.openxmlformats.org/officeDocument/2006/relationships/image" Target="../media/image15.tif"/><Relationship Id="rId7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Relationship Id="rId3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"/><Relationship Id="rId3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"/><Relationship Id="rId3" Type="http://schemas.openxmlformats.org/officeDocument/2006/relationships/image" Target="../media/image21.png"/><Relationship Id="rId4" Type="http://schemas.openxmlformats.org/officeDocument/2006/relationships/image" Target="../media/image19.tif"/><Relationship Id="rId5" Type="http://schemas.openxmlformats.org/officeDocument/2006/relationships/image" Target="../media/image22.png"/><Relationship Id="rId6" Type="http://schemas.openxmlformats.org/officeDocument/2006/relationships/image" Target="../media/image20.tif"/><Relationship Id="rId7" Type="http://schemas.openxmlformats.org/officeDocument/2006/relationships/image" Target="../media/image2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Relationship Id="rId3" Type="http://schemas.openxmlformats.org/officeDocument/2006/relationships/image" Target="../media/image24.png"/><Relationship Id="rId4" Type="http://schemas.openxmlformats.org/officeDocument/2006/relationships/image" Target="../media/image22.tif"/><Relationship Id="rId5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6.png"/><Relationship Id="rId4" Type="http://schemas.openxmlformats.org/officeDocument/2006/relationships/image" Target="../media/image6.tif"/><Relationship Id="rId5" Type="http://schemas.openxmlformats.org/officeDocument/2006/relationships/image" Target="../media/image7.png"/><Relationship Id="rId6" Type="http://schemas.openxmlformats.org/officeDocument/2006/relationships/image" Target="../media/image7.tif"/><Relationship Id="rId7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un’iniziazione all’economia"/>
          <p:cNvSpPr txBox="1"/>
          <p:nvPr>
            <p:ph type="ctrTitle"/>
          </p:nvPr>
        </p:nvSpPr>
        <p:spPr>
          <a:xfrm>
            <a:off x="787400" y="1892300"/>
            <a:ext cx="11430000" cy="2908300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rgbClr val="F5EC00"/>
                </a:solidFill>
              </a:defRPr>
            </a:lvl1pPr>
          </a:lstStyle>
          <a:p>
            <a:pPr/>
            <a:r>
              <a:t>un’iniziazione all’economia</a:t>
            </a:r>
          </a:p>
        </p:txBody>
      </p:sp>
      <p:sp>
        <p:nvSpPr>
          <p:cNvPr id="122" name="il circuito economico…"/>
          <p:cNvSpPr txBox="1"/>
          <p:nvPr>
            <p:ph type="subTitle" sz="half" idx="1"/>
          </p:nvPr>
        </p:nvSpPr>
        <p:spPr>
          <a:xfrm>
            <a:off x="647700" y="5524500"/>
            <a:ext cx="11455400" cy="3162300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il circuito economico</a:t>
            </a:r>
          </a:p>
          <a:p>
            <a:pPr/>
          </a:p>
          <a:p>
            <a:pPr>
              <a:defRPr sz="3500">
                <a:solidFill>
                  <a:srgbClr val="96D35F"/>
                </a:solidFill>
              </a:defRPr>
            </a:pPr>
            <a:r>
              <a:t>lezione 1 </a:t>
            </a:r>
          </a:p>
          <a:p>
            <a:pPr>
              <a:defRPr sz="3500">
                <a:solidFill>
                  <a:srgbClr val="96D35F"/>
                </a:solidFill>
              </a:defRPr>
            </a:pPr>
            <a:r>
              <a:t>dai bisogni alla produzione, </a:t>
            </a:r>
          </a:p>
          <a:p>
            <a:pPr>
              <a:defRPr sz="3500">
                <a:solidFill>
                  <a:srgbClr val="96D35F"/>
                </a:solidFill>
              </a:defRPr>
            </a:pPr>
            <a:r>
              <a:t>generando il mercato e i suoi prezzi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...alla produzione..."/>
          <p:cNvSpPr txBox="1"/>
          <p:nvPr>
            <p:ph type="ctrTitle"/>
          </p:nvPr>
        </p:nvSpPr>
        <p:spPr>
          <a:xfrm>
            <a:off x="787400" y="2387600"/>
            <a:ext cx="11430000" cy="2590800"/>
          </a:xfrm>
          <a:prstGeom prst="rect">
            <a:avLst/>
          </a:prstGeom>
        </p:spPr>
        <p:txBody>
          <a:bodyPr/>
          <a:lstStyle>
            <a:lvl1pPr>
              <a:defRPr sz="9000">
                <a:solidFill>
                  <a:srgbClr val="FFD877"/>
                </a:solidFill>
              </a:defRPr>
            </a:lvl1pPr>
          </a:lstStyle>
          <a:p>
            <a:pPr/>
            <a:r>
              <a:t>...alla produzione...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 fattori di produzione"/>
          <p:cNvSpPr/>
          <p:nvPr/>
        </p:nvSpPr>
        <p:spPr>
          <a:xfrm>
            <a:off x="6390905" y="1733550"/>
            <a:ext cx="6100192" cy="800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8647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i fattori di produzione</a:t>
            </a:r>
          </a:p>
        </p:txBody>
      </p:sp>
      <p:grpSp>
        <p:nvGrpSpPr>
          <p:cNvPr id="164" name="pagamenti.tiff"/>
          <p:cNvGrpSpPr/>
          <p:nvPr/>
        </p:nvGrpSpPr>
        <p:grpSpPr>
          <a:xfrm>
            <a:off x="190500" y="1625600"/>
            <a:ext cx="5943600" cy="4597400"/>
            <a:chOff x="0" y="0"/>
            <a:chExt cx="5943600" cy="4597400"/>
          </a:xfrm>
        </p:grpSpPr>
        <p:pic>
          <p:nvPicPr>
            <p:cNvPr id="163" name="pagamenti.tiff" descr="pagamenti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689600" cy="4267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pagamenti.tiff" descr="pagamenti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43600" cy="4597400"/>
            </a:xfrm>
            <a:prstGeom prst="rect">
              <a:avLst/>
            </a:prstGeom>
            <a:effectLst/>
          </p:spPr>
        </p:pic>
      </p:grpSp>
      <p:grpSp>
        <p:nvGrpSpPr>
          <p:cNvPr id="167" name="lavoratori.tiff"/>
          <p:cNvGrpSpPr/>
          <p:nvPr/>
        </p:nvGrpSpPr>
        <p:grpSpPr>
          <a:xfrm>
            <a:off x="6311900" y="2654300"/>
            <a:ext cx="6273800" cy="4092575"/>
            <a:chOff x="0" y="0"/>
            <a:chExt cx="6273800" cy="4092575"/>
          </a:xfrm>
        </p:grpSpPr>
        <p:pic>
          <p:nvPicPr>
            <p:cNvPr id="166" name="lavoratori.tiff" descr="lavoratori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6019800" cy="37623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lavoratori.tiff" descr="lavoratori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273800" cy="4092575"/>
            </a:xfrm>
            <a:prstGeom prst="rect">
              <a:avLst/>
            </a:prstGeom>
            <a:effectLst/>
          </p:spPr>
        </p:pic>
      </p:grpSp>
      <p:grpSp>
        <p:nvGrpSpPr>
          <p:cNvPr id="170" name="terreno2.tiff"/>
          <p:cNvGrpSpPr/>
          <p:nvPr/>
        </p:nvGrpSpPr>
        <p:grpSpPr>
          <a:xfrm>
            <a:off x="869579" y="6969748"/>
            <a:ext cx="10414001" cy="4279901"/>
            <a:chOff x="0" y="0"/>
            <a:chExt cx="10414000" cy="4279900"/>
          </a:xfrm>
        </p:grpSpPr>
        <p:pic>
          <p:nvPicPr>
            <p:cNvPr id="169" name="terreno2.tiff" descr="terreno2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10160000" cy="3949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" name="terreno2.tiff" descr="terreno2.tif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414000" cy="4279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a tensione sulla ridistribuzione delle ricchezze"/>
          <p:cNvSpPr/>
          <p:nvPr/>
        </p:nvSpPr>
        <p:spPr>
          <a:xfrm>
            <a:off x="974442" y="1377442"/>
            <a:ext cx="8885146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ED719E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la tensione sulla ridistribuzione delle ricchezze</a:t>
            </a:r>
          </a:p>
        </p:txBody>
      </p:sp>
      <p:grpSp>
        <p:nvGrpSpPr>
          <p:cNvPr id="175" name="Senza-titolo-2.002.jpeg"/>
          <p:cNvGrpSpPr/>
          <p:nvPr/>
        </p:nvGrpSpPr>
        <p:grpSpPr>
          <a:xfrm>
            <a:off x="3167374" y="2901881"/>
            <a:ext cx="8580167" cy="6562126"/>
            <a:chOff x="0" y="0"/>
            <a:chExt cx="8580166" cy="6562125"/>
          </a:xfrm>
        </p:grpSpPr>
        <p:pic>
          <p:nvPicPr>
            <p:cNvPr id="174" name="Senza-titolo-2.002.jpeg" descr="Senza-titolo-2.002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8173767" cy="61303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Senza-titolo-2.002.jpeg" descr="Senza-titolo-2.002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8580167" cy="65621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eni materiali di produzione"/>
          <p:cNvSpPr/>
          <p:nvPr/>
        </p:nvSpPr>
        <p:spPr>
          <a:xfrm>
            <a:off x="159865" y="1612762"/>
            <a:ext cx="8740141" cy="88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E392FE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beni materiali di produzione</a:t>
            </a:r>
          </a:p>
        </p:txBody>
      </p:sp>
      <p:sp>
        <p:nvSpPr>
          <p:cNvPr id="178" name="beni materiali di consumo"/>
          <p:cNvSpPr/>
          <p:nvPr/>
        </p:nvSpPr>
        <p:spPr>
          <a:xfrm>
            <a:off x="3966367" y="2692345"/>
            <a:ext cx="8006716" cy="88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E392FE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beni materiali di consumo</a:t>
            </a:r>
          </a:p>
        </p:txBody>
      </p:sp>
      <p:sp>
        <p:nvSpPr>
          <p:cNvPr id="179" name="servizi"/>
          <p:cNvSpPr/>
          <p:nvPr/>
        </p:nvSpPr>
        <p:spPr>
          <a:xfrm>
            <a:off x="9119401" y="4194867"/>
            <a:ext cx="2016126" cy="88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E392FE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servizi</a:t>
            </a:r>
          </a:p>
        </p:txBody>
      </p:sp>
      <p:grpSp>
        <p:nvGrpSpPr>
          <p:cNvPr id="182" name="250px-Telaio.tiff"/>
          <p:cNvGrpSpPr/>
          <p:nvPr/>
        </p:nvGrpSpPr>
        <p:grpSpPr>
          <a:xfrm>
            <a:off x="419100" y="2667000"/>
            <a:ext cx="3429000" cy="4559300"/>
            <a:chOff x="0" y="0"/>
            <a:chExt cx="3429000" cy="4559300"/>
          </a:xfrm>
        </p:grpSpPr>
        <p:pic>
          <p:nvPicPr>
            <p:cNvPr id="181" name="250px-Telaio.tiff" descr="250px-Telaio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175000" cy="4229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" name="250px-Telaio.tiff" descr="250px-Telaio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29000" cy="4559300"/>
            </a:xfrm>
            <a:prstGeom prst="rect">
              <a:avLst/>
            </a:prstGeom>
            <a:effectLst/>
          </p:spPr>
        </p:pic>
      </p:grpSp>
      <p:grpSp>
        <p:nvGrpSpPr>
          <p:cNvPr id="185" name="esempio_lacoste.tiff"/>
          <p:cNvGrpSpPr/>
          <p:nvPr/>
        </p:nvGrpSpPr>
        <p:grpSpPr>
          <a:xfrm>
            <a:off x="7832972" y="5173124"/>
            <a:ext cx="4588934" cy="3581401"/>
            <a:chOff x="0" y="0"/>
            <a:chExt cx="4588933" cy="3581400"/>
          </a:xfrm>
        </p:grpSpPr>
        <p:pic>
          <p:nvPicPr>
            <p:cNvPr id="184" name="esempio_lacoste.tiff" descr="esempio_lacost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334934" cy="325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esempio_lacoste.tiff" descr="esempio_lacoste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88934" cy="3581400"/>
            </a:xfrm>
            <a:prstGeom prst="rect">
              <a:avLst/>
            </a:prstGeom>
            <a:effectLst/>
          </p:spPr>
        </p:pic>
      </p:grpSp>
      <p:grpSp>
        <p:nvGrpSpPr>
          <p:cNvPr id="188" name="9866a2cd50073836511cd8d639815411.jpg"/>
          <p:cNvGrpSpPr/>
          <p:nvPr/>
        </p:nvGrpSpPr>
        <p:grpSpPr>
          <a:xfrm>
            <a:off x="4311471" y="3771927"/>
            <a:ext cx="3251201" cy="5994401"/>
            <a:chOff x="0" y="0"/>
            <a:chExt cx="3251200" cy="5994400"/>
          </a:xfrm>
        </p:grpSpPr>
        <p:pic>
          <p:nvPicPr>
            <p:cNvPr id="187" name="9866a2cd50073836511cd8d639815411.jpg" descr="9866a2cd50073836511cd8d63981541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997200" cy="5664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9866a2cd50073836511cd8d639815411.jpg" descr="9866a2cd50073836511cd8d639815411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200" cy="5994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audi-ingolstadt-plant-audi-a5-sportback-623x389.tiff"/>
          <p:cNvGrpSpPr/>
          <p:nvPr/>
        </p:nvGrpSpPr>
        <p:grpSpPr>
          <a:xfrm>
            <a:off x="6529857" y="5727700"/>
            <a:ext cx="6030443" cy="3937000"/>
            <a:chOff x="0" y="0"/>
            <a:chExt cx="6030442" cy="3937000"/>
          </a:xfrm>
        </p:grpSpPr>
        <p:pic>
          <p:nvPicPr>
            <p:cNvPr id="191" name="audi-ingolstadt-plant-audi-a5-sportback-623x389.tiff" descr="audi-ingolstadt-plant-audi-a5-sportback-623x389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776443" cy="3606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audi-ingolstadt-plant-audi-a5-sportback-623x389.tiff" descr="audi-ingolstadt-plant-audi-a5-sportback-623x389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30443" cy="3937000"/>
            </a:xfrm>
            <a:prstGeom prst="rect">
              <a:avLst/>
            </a:prstGeom>
            <a:effectLst/>
          </p:spPr>
        </p:pic>
      </p:grpSp>
      <p:grpSp>
        <p:nvGrpSpPr>
          <p:cNvPr id="195" name="artigiano.tiff"/>
          <p:cNvGrpSpPr/>
          <p:nvPr/>
        </p:nvGrpSpPr>
        <p:grpSpPr>
          <a:xfrm>
            <a:off x="698500" y="4823883"/>
            <a:ext cx="4582161" cy="3937001"/>
            <a:chOff x="0" y="0"/>
            <a:chExt cx="4582160" cy="3937000"/>
          </a:xfrm>
        </p:grpSpPr>
        <p:pic>
          <p:nvPicPr>
            <p:cNvPr id="194" name="artigiano.tiff" descr="artigiano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328161" cy="3606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artigiano.tiff" descr="artigiano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82161" cy="3937000"/>
            </a:xfrm>
            <a:prstGeom prst="rect">
              <a:avLst/>
            </a:prstGeom>
            <a:effectLst/>
          </p:spPr>
        </p:pic>
      </p:grpSp>
      <p:grpSp>
        <p:nvGrpSpPr>
          <p:cNvPr id="198" name="montaggio%20lettera%2022.tiff"/>
          <p:cNvGrpSpPr/>
          <p:nvPr/>
        </p:nvGrpSpPr>
        <p:grpSpPr>
          <a:xfrm>
            <a:off x="5829300" y="1282700"/>
            <a:ext cx="4927600" cy="4524756"/>
            <a:chOff x="0" y="0"/>
            <a:chExt cx="4927600" cy="4524755"/>
          </a:xfrm>
        </p:grpSpPr>
        <p:pic>
          <p:nvPicPr>
            <p:cNvPr id="197" name="montaggio%20lettera%2022.tiff" descr="montaggio%20lettera%2022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4673600" cy="41945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6" name="montaggio%20lettera%2022.tiff" descr="montaggio%20lettera%2022.tif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927600" cy="4524756"/>
            </a:xfrm>
            <a:prstGeom prst="rect">
              <a:avLst/>
            </a:prstGeom>
            <a:effectLst/>
          </p:spPr>
        </p:pic>
      </p:grpSp>
      <p:sp>
        <p:nvSpPr>
          <p:cNvPr id="199" name="dall’uomo…"/>
          <p:cNvSpPr/>
          <p:nvPr/>
        </p:nvSpPr>
        <p:spPr>
          <a:xfrm>
            <a:off x="252489" y="2400300"/>
            <a:ext cx="5956301" cy="1676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D9EB37"/>
                </a:solidFill>
                <a:latin typeface="+mn-lt"/>
                <a:ea typeface="+mn-ea"/>
                <a:cs typeface="+mn-cs"/>
                <a:sym typeface="Stone Sans Sem ITC TT-Semi"/>
              </a:defRPr>
            </a:pPr>
            <a:r>
              <a:t>dall’uomo </a:t>
            </a:r>
          </a:p>
          <a:p>
            <a:pPr>
              <a:defRPr sz="5000">
                <a:solidFill>
                  <a:srgbClr val="D9EB37"/>
                </a:solidFill>
                <a:latin typeface="+mn-lt"/>
                <a:ea typeface="+mn-ea"/>
                <a:cs typeface="+mn-cs"/>
                <a:sym typeface="Stone Sans Sem ITC TT-Semi"/>
              </a:defRPr>
            </a:pPr>
            <a:r>
              <a:t>alla macchina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droppedImage.tiff"/>
          <p:cNvGrpSpPr/>
          <p:nvPr/>
        </p:nvGrpSpPr>
        <p:grpSpPr>
          <a:xfrm>
            <a:off x="2616200" y="1114933"/>
            <a:ext cx="7289800" cy="8599116"/>
            <a:chOff x="0" y="0"/>
            <a:chExt cx="7289800" cy="8599115"/>
          </a:xfrm>
        </p:grpSpPr>
        <p:pic>
          <p:nvPicPr>
            <p:cNvPr id="20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6883400" cy="81673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droppedImage.tiff" descr="dropped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89800" cy="859911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...generando il mercato..."/>
          <p:cNvSpPr txBox="1"/>
          <p:nvPr>
            <p:ph type="ctrTitle"/>
          </p:nvPr>
        </p:nvSpPr>
        <p:spPr>
          <a:xfrm>
            <a:off x="787400" y="2387600"/>
            <a:ext cx="11430000" cy="3530600"/>
          </a:xfrm>
          <a:prstGeom prst="rect">
            <a:avLst/>
          </a:prstGeom>
        </p:spPr>
        <p:txBody>
          <a:bodyPr/>
          <a:lstStyle>
            <a:lvl1pPr>
              <a:defRPr sz="9000">
                <a:solidFill>
                  <a:srgbClr val="FFD877"/>
                </a:solidFill>
              </a:defRPr>
            </a:lvl1pPr>
          </a:lstStyle>
          <a:p>
            <a:pPr/>
            <a:r>
              <a:t>...generando il mercato...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Mercato+1907.tiff"/>
          <p:cNvGrpSpPr/>
          <p:nvPr/>
        </p:nvGrpSpPr>
        <p:grpSpPr>
          <a:xfrm>
            <a:off x="1318297" y="2260600"/>
            <a:ext cx="10347923" cy="6769100"/>
            <a:chOff x="0" y="0"/>
            <a:chExt cx="10347922" cy="6769100"/>
          </a:xfrm>
        </p:grpSpPr>
        <p:pic>
          <p:nvPicPr>
            <p:cNvPr id="208" name="Mercato+1907.tiff" descr="Mercato+1907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093923" cy="6438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Mercato+1907.tiff" descr="Mercato+1907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47923" cy="6769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art_1_1_Negozio%202005.tiff"/>
          <p:cNvGrpSpPr/>
          <p:nvPr/>
        </p:nvGrpSpPr>
        <p:grpSpPr>
          <a:xfrm>
            <a:off x="215900" y="1346200"/>
            <a:ext cx="5981700" cy="4625975"/>
            <a:chOff x="0" y="0"/>
            <a:chExt cx="5981700" cy="4625975"/>
          </a:xfrm>
        </p:grpSpPr>
        <p:pic>
          <p:nvPicPr>
            <p:cNvPr id="212" name="art_1_1_Negozio%202005.tiff" descr="art_1_1_Negozio%202005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727700" cy="42957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art_1_1_Negozio%202005.tiff" descr="art_1_1_Negozio%202005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81700" cy="4625975"/>
            </a:xfrm>
            <a:prstGeom prst="rect">
              <a:avLst/>
            </a:prstGeom>
            <a:effectLst/>
          </p:spPr>
        </p:pic>
      </p:grpSp>
      <p:grpSp>
        <p:nvGrpSpPr>
          <p:cNvPr id="216" name="migros1.tiff"/>
          <p:cNvGrpSpPr/>
          <p:nvPr/>
        </p:nvGrpSpPr>
        <p:grpSpPr>
          <a:xfrm>
            <a:off x="6641673" y="2158999"/>
            <a:ext cx="6147228" cy="3517901"/>
            <a:chOff x="0" y="0"/>
            <a:chExt cx="6147226" cy="3517900"/>
          </a:xfrm>
        </p:grpSpPr>
        <p:pic>
          <p:nvPicPr>
            <p:cNvPr id="215" name="migros1.tiff" descr="migros1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93227" cy="3187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migros1.tiff" descr="migros1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147227" cy="3517901"/>
            </a:xfrm>
            <a:prstGeom prst="rect">
              <a:avLst/>
            </a:prstGeom>
            <a:effectLst/>
          </p:spPr>
        </p:pic>
      </p:grpSp>
      <p:grpSp>
        <p:nvGrpSpPr>
          <p:cNvPr id="219" name="centro-commerciale%2B1.tiff"/>
          <p:cNvGrpSpPr/>
          <p:nvPr/>
        </p:nvGrpSpPr>
        <p:grpSpPr>
          <a:xfrm>
            <a:off x="5549900" y="5808853"/>
            <a:ext cx="5765800" cy="3995547"/>
            <a:chOff x="0" y="0"/>
            <a:chExt cx="5765800" cy="3995546"/>
          </a:xfrm>
        </p:grpSpPr>
        <p:pic>
          <p:nvPicPr>
            <p:cNvPr id="218" name="centro-commerciale%2B1.tiff" descr="centro-commerciale%2B1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5511800" cy="36653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7" name="centro-commerciale%2B1.tiff" descr="centro-commerciale%2B1.tif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765800" cy="3995547"/>
            </a:xfrm>
            <a:prstGeom prst="rect">
              <a:avLst/>
            </a:prstGeom>
            <a:effectLst/>
          </p:spPr>
        </p:pic>
      </p:grpSp>
      <p:sp>
        <p:nvSpPr>
          <p:cNvPr id="220" name="dal negozio al centro commerciale"/>
          <p:cNvSpPr/>
          <p:nvPr/>
        </p:nvSpPr>
        <p:spPr>
          <a:xfrm>
            <a:off x="557289" y="6457950"/>
            <a:ext cx="4749801" cy="2197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dal negozio al centro commerciale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mercato con…"/>
          <p:cNvSpPr/>
          <p:nvPr/>
        </p:nvSpPr>
        <p:spPr>
          <a:xfrm>
            <a:off x="7212090" y="2114550"/>
            <a:ext cx="4749801" cy="2197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FEFCDD"/>
                </a:solidFill>
                <a:latin typeface="+mn-lt"/>
                <a:ea typeface="+mn-ea"/>
                <a:cs typeface="+mn-cs"/>
                <a:sym typeface="Stone Sans Sem ITC TT-Semi"/>
              </a:defRPr>
            </a:pPr>
            <a:r>
              <a:t>mercato con </a:t>
            </a:r>
          </a:p>
          <a:p>
            <a:pPr>
              <a:defRPr sz="4500">
                <a:solidFill>
                  <a:srgbClr val="FEFCDD"/>
                </a:solidFill>
                <a:latin typeface="+mn-lt"/>
                <a:ea typeface="+mn-ea"/>
                <a:cs typeface="+mn-cs"/>
                <a:sym typeface="Stone Sans Sem ITC TT-Semi"/>
              </a:defRPr>
            </a:pPr>
            <a:r>
              <a:t>o senza </a:t>
            </a:r>
          </a:p>
          <a:p>
            <a:pPr>
              <a:defRPr sz="4500">
                <a:solidFill>
                  <a:srgbClr val="FEFCDD"/>
                </a:solidFill>
                <a:latin typeface="+mn-lt"/>
                <a:ea typeface="+mn-ea"/>
                <a:cs typeface="+mn-cs"/>
                <a:sym typeface="Stone Sans Sem ITC TT-Semi"/>
              </a:defRPr>
            </a:pPr>
            <a:r>
              <a:t>luogo fisico</a:t>
            </a:r>
          </a:p>
        </p:txBody>
      </p:sp>
      <p:grpSp>
        <p:nvGrpSpPr>
          <p:cNvPr id="225" name="mercato.tiff"/>
          <p:cNvGrpSpPr/>
          <p:nvPr/>
        </p:nvGrpSpPr>
        <p:grpSpPr>
          <a:xfrm>
            <a:off x="133239" y="2260600"/>
            <a:ext cx="6464301" cy="4631788"/>
            <a:chOff x="0" y="0"/>
            <a:chExt cx="6464300" cy="4631787"/>
          </a:xfrm>
        </p:grpSpPr>
        <p:pic>
          <p:nvPicPr>
            <p:cNvPr id="224" name="mercato.tiff" descr="mercato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210300" cy="43015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mercato.tiff" descr="mercato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64300" cy="4631788"/>
            </a:xfrm>
            <a:prstGeom prst="rect">
              <a:avLst/>
            </a:prstGeom>
            <a:effectLst/>
          </p:spPr>
        </p:pic>
      </p:grpSp>
      <p:grpSp>
        <p:nvGrpSpPr>
          <p:cNvPr id="228" name="internet.tiff"/>
          <p:cNvGrpSpPr/>
          <p:nvPr/>
        </p:nvGrpSpPr>
        <p:grpSpPr>
          <a:xfrm>
            <a:off x="6692900" y="4644821"/>
            <a:ext cx="6108700" cy="4842079"/>
            <a:chOff x="0" y="0"/>
            <a:chExt cx="6108700" cy="4842078"/>
          </a:xfrm>
        </p:grpSpPr>
        <p:pic>
          <p:nvPicPr>
            <p:cNvPr id="227" name="internet.tiff" descr="internet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54700" cy="45118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internet.tiff" descr="internet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108700" cy="48420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ai bisogni..."/>
          <p:cNvSpPr txBox="1"/>
          <p:nvPr>
            <p:ph type="ctrTitle"/>
          </p:nvPr>
        </p:nvSpPr>
        <p:spPr>
          <a:xfrm>
            <a:off x="787400" y="2387600"/>
            <a:ext cx="11430000" cy="2590800"/>
          </a:xfrm>
          <a:prstGeom prst="rect">
            <a:avLst/>
          </a:prstGeom>
        </p:spPr>
        <p:txBody>
          <a:bodyPr/>
          <a:lstStyle>
            <a:lvl1pPr>
              <a:defRPr sz="9000">
                <a:solidFill>
                  <a:srgbClr val="FFD877"/>
                </a:solidFill>
              </a:defRPr>
            </a:lvl1pPr>
          </a:lstStyle>
          <a:p>
            <a:pPr/>
            <a:r>
              <a:t>dai bisogni...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...con i suoi prezzi"/>
          <p:cNvSpPr txBox="1"/>
          <p:nvPr>
            <p:ph type="ctrTitle"/>
          </p:nvPr>
        </p:nvSpPr>
        <p:spPr>
          <a:xfrm>
            <a:off x="787400" y="2387600"/>
            <a:ext cx="11430000" cy="2590800"/>
          </a:xfrm>
          <a:prstGeom prst="rect">
            <a:avLst/>
          </a:prstGeom>
        </p:spPr>
        <p:txBody>
          <a:bodyPr/>
          <a:lstStyle>
            <a:lvl1pPr>
              <a:defRPr sz="9000">
                <a:solidFill>
                  <a:srgbClr val="FFD877"/>
                </a:solidFill>
              </a:defRPr>
            </a:lvl1pPr>
          </a:lstStyle>
          <a:p>
            <a:pPr/>
            <a:r>
              <a:t>...con i suoi prezzi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sto"/>
          <p:cNvSpPr/>
          <p:nvPr/>
        </p:nvSpPr>
        <p:spPr>
          <a:xfrm>
            <a:off x="5562600" y="2927350"/>
            <a:ext cx="127000" cy="3886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defRPr sz="7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700"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33" name="i bisogni creano la domanda attraverso l’utilità marginale"/>
          <p:cNvSpPr/>
          <p:nvPr/>
        </p:nvSpPr>
        <p:spPr>
          <a:xfrm>
            <a:off x="773190" y="2520950"/>
            <a:ext cx="5880101" cy="2197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pPr>
            <a:r>
              <a:t>i </a:t>
            </a:r>
            <a:r>
              <a:rPr>
                <a:solidFill>
                  <a:srgbClr val="000000"/>
                </a:solidFill>
              </a:rPr>
              <a:t>bisogni</a:t>
            </a:r>
            <a:r>
              <a:t> creano la domanda attraverso l’</a:t>
            </a:r>
            <a:r>
              <a:rPr>
                <a:solidFill>
                  <a:srgbClr val="FFF76B"/>
                </a:solidFill>
              </a:rPr>
              <a:t>utilità marginale</a:t>
            </a:r>
          </a:p>
        </p:txBody>
      </p:sp>
      <p:sp>
        <p:nvSpPr>
          <p:cNvPr id="234" name="la produzione crea l’offerta attraverso il costo di produzione"/>
          <p:cNvSpPr/>
          <p:nvPr/>
        </p:nvSpPr>
        <p:spPr>
          <a:xfrm>
            <a:off x="5511800" y="5549900"/>
            <a:ext cx="5880100" cy="2197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pPr>
            <a:r>
              <a:t>la </a:t>
            </a:r>
            <a:r>
              <a:rPr>
                <a:solidFill>
                  <a:srgbClr val="000000"/>
                </a:solidFill>
              </a:rPr>
              <a:t>produzione</a:t>
            </a:r>
            <a:r>
              <a:t> crea l’offerta attraverso il </a:t>
            </a:r>
            <a:r>
              <a:rPr>
                <a:solidFill>
                  <a:srgbClr val="B1DD8C"/>
                </a:solidFill>
              </a:rPr>
              <a:t>costo di produzione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sto"/>
          <p:cNvSpPr/>
          <p:nvPr/>
        </p:nvSpPr>
        <p:spPr>
          <a:xfrm>
            <a:off x="5562600" y="2927350"/>
            <a:ext cx="127000" cy="3886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defRPr sz="7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700"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300" y="4089400"/>
            <a:ext cx="10998200" cy="334727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il gioco tra la domanda e l’offerta"/>
          <p:cNvSpPr/>
          <p:nvPr/>
        </p:nvSpPr>
        <p:spPr>
          <a:xfrm>
            <a:off x="1915398" y="2381250"/>
            <a:ext cx="9158288" cy="800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D9CAFE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il gioco tra la domanda e l’offerta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sto"/>
          <p:cNvSpPr/>
          <p:nvPr/>
        </p:nvSpPr>
        <p:spPr>
          <a:xfrm>
            <a:off x="5562600" y="2927350"/>
            <a:ext cx="127000" cy="3886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defRPr sz="7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just" defTabSz="457200">
              <a:defRPr sz="700"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41" name="alcuni fattori che possono incidere sui prezzi"/>
          <p:cNvSpPr/>
          <p:nvPr/>
        </p:nvSpPr>
        <p:spPr>
          <a:xfrm>
            <a:off x="398353" y="2089150"/>
            <a:ext cx="12192382" cy="800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D877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alcuni fattori che possono incidere sui prezzi</a:t>
            </a:r>
          </a:p>
        </p:txBody>
      </p:sp>
      <p:sp>
        <p:nvSpPr>
          <p:cNvPr id="242" name="la speculazione"/>
          <p:cNvSpPr/>
          <p:nvPr/>
        </p:nvSpPr>
        <p:spPr>
          <a:xfrm>
            <a:off x="889110" y="3403600"/>
            <a:ext cx="4708459" cy="889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la speculazione</a:t>
            </a:r>
          </a:p>
        </p:txBody>
      </p:sp>
      <p:sp>
        <p:nvSpPr>
          <p:cNvPr id="243" name="la pubblicità"/>
          <p:cNvSpPr/>
          <p:nvPr/>
        </p:nvSpPr>
        <p:spPr>
          <a:xfrm>
            <a:off x="7419967" y="3962400"/>
            <a:ext cx="3889323" cy="889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la pubblicità</a:t>
            </a:r>
          </a:p>
        </p:txBody>
      </p:sp>
      <p:sp>
        <p:nvSpPr>
          <p:cNvPr id="244" name="la sovrapproduzione"/>
          <p:cNvSpPr/>
          <p:nvPr/>
        </p:nvSpPr>
        <p:spPr>
          <a:xfrm>
            <a:off x="1681386" y="4914900"/>
            <a:ext cx="5879365" cy="889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la sovrapproduzione</a:t>
            </a:r>
          </a:p>
        </p:txBody>
      </p:sp>
      <p:sp>
        <p:nvSpPr>
          <p:cNvPr id="245" name="l’intervento pubblico"/>
          <p:cNvSpPr/>
          <p:nvPr/>
        </p:nvSpPr>
        <p:spPr>
          <a:xfrm>
            <a:off x="5375587" y="7829550"/>
            <a:ext cx="6497846" cy="889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l’intervento pubblico</a:t>
            </a:r>
          </a:p>
        </p:txBody>
      </p:sp>
      <p:sp>
        <p:nvSpPr>
          <p:cNvPr id="246" name="il reddito disponibile"/>
          <p:cNvSpPr/>
          <p:nvPr/>
        </p:nvSpPr>
        <p:spPr>
          <a:xfrm>
            <a:off x="2743893" y="6318250"/>
            <a:ext cx="6436231" cy="889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il reddito disponibile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ine"/>
          <p:cNvSpPr txBox="1"/>
          <p:nvPr>
            <p:ph type="ctrTitle"/>
          </p:nvPr>
        </p:nvSpPr>
        <p:spPr>
          <a:xfrm>
            <a:off x="495300" y="2781300"/>
            <a:ext cx="11430000" cy="2908300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rgbClr val="F5EC00"/>
                </a:solidFill>
              </a:defRPr>
            </a:lvl1pPr>
          </a:lstStyle>
          <a:p>
            <a:pPr/>
            <a:r>
              <a:t>fine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erich-fromm.jpg" descr="erich-from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2247900"/>
            <a:ext cx="6553200" cy="65532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27" name="Erich Fromm"/>
          <p:cNvSpPr/>
          <p:nvPr/>
        </p:nvSpPr>
        <p:spPr>
          <a:xfrm>
            <a:off x="8974669" y="5245100"/>
            <a:ext cx="2862987" cy="660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E32400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Erich Fromm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a necessità di unirsi ad altri esseri viventi e di esser loro collegato è un bisogno imperativo dal cui soddisfacimento dipende la salute psichica dell’uomo."/>
          <p:cNvSpPr txBox="1"/>
          <p:nvPr>
            <p:ph type="ctrTitle"/>
          </p:nvPr>
        </p:nvSpPr>
        <p:spPr>
          <a:xfrm>
            <a:off x="787400" y="2387600"/>
            <a:ext cx="11430000" cy="4000500"/>
          </a:xfrm>
          <a:prstGeom prst="rect">
            <a:avLst/>
          </a:prstGeom>
        </p:spPr>
        <p:txBody>
          <a:bodyPr/>
          <a:lstStyle/>
          <a:p>
            <a:pPr>
              <a:defRPr sz="5000">
                <a:solidFill>
                  <a:srgbClr val="FFB5AF"/>
                </a:solidFill>
              </a:defRPr>
            </a:pPr>
            <a:r>
              <a:t>La necessità di unirsi ad altri esseri viventi e di esser loro collegato è un </a:t>
            </a:r>
            <a:r>
              <a:rPr>
                <a:solidFill>
                  <a:srgbClr val="000000"/>
                </a:solidFill>
              </a:rPr>
              <a:t>bisogno</a:t>
            </a:r>
            <a:r>
              <a:t> imperativo dal cui soddisfacimento dipende la salute psichica dell’uomo.</a:t>
            </a:r>
          </a:p>
        </p:txBody>
      </p:sp>
      <p:sp>
        <p:nvSpPr>
          <p:cNvPr id="130" name="Erich Fromm, 1955"/>
          <p:cNvSpPr txBox="1"/>
          <p:nvPr>
            <p:ph type="subTitle" sz="quarter" idx="1"/>
          </p:nvPr>
        </p:nvSpPr>
        <p:spPr>
          <a:xfrm>
            <a:off x="787400" y="7569200"/>
            <a:ext cx="11430000" cy="863600"/>
          </a:xfrm>
          <a:prstGeom prst="rect">
            <a:avLst/>
          </a:prstGeom>
        </p:spPr>
        <p:txBody>
          <a:bodyPr/>
          <a:lstStyle>
            <a:lvl1pPr algn="r">
              <a:defRPr sz="3500">
                <a:solidFill>
                  <a:srgbClr val="96D35F"/>
                </a:solidFill>
              </a:defRPr>
            </a:lvl1pPr>
          </a:lstStyle>
          <a:p>
            <a:pPr/>
            <a:r>
              <a:t>Erich Fromm, 1955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piramide-bisogni-maslow.tiff"/>
          <p:cNvGrpSpPr/>
          <p:nvPr/>
        </p:nvGrpSpPr>
        <p:grpSpPr>
          <a:xfrm>
            <a:off x="965200" y="1371600"/>
            <a:ext cx="10621554" cy="8026400"/>
            <a:chOff x="0" y="0"/>
            <a:chExt cx="10621553" cy="8026400"/>
          </a:xfrm>
        </p:grpSpPr>
        <p:pic>
          <p:nvPicPr>
            <p:cNvPr id="133" name="piramide-bisogni-maslow.tiff" descr="piramide-bisogni-maslow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10215154" cy="7594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" name="piramide-bisogni-maslow.tiff" descr="piramide-bisogni-maslow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621554" cy="8026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lcune domande"/>
          <p:cNvSpPr txBox="1"/>
          <p:nvPr>
            <p:ph type="subTitle" sz="quarter" idx="1"/>
          </p:nvPr>
        </p:nvSpPr>
        <p:spPr>
          <a:xfrm>
            <a:off x="774700" y="2108200"/>
            <a:ext cx="3924300" cy="863600"/>
          </a:xfrm>
          <a:prstGeom prst="rect">
            <a:avLst/>
          </a:prstGeom>
        </p:spPr>
        <p:txBody>
          <a:bodyPr/>
          <a:lstStyle>
            <a:lvl1pPr algn="r">
              <a:defRPr sz="3500">
                <a:solidFill>
                  <a:srgbClr val="96D35F"/>
                </a:solidFill>
              </a:defRPr>
            </a:lvl1pPr>
          </a:lstStyle>
          <a:p>
            <a:pPr/>
            <a:r>
              <a:t>alcune domande</a:t>
            </a:r>
          </a:p>
        </p:txBody>
      </p:sp>
      <p:sp>
        <p:nvSpPr>
          <p:cNvPr id="137" name="cosa differenzia i bisogni essenziali da quelli secondari?"/>
          <p:cNvSpPr/>
          <p:nvPr/>
        </p:nvSpPr>
        <p:spPr>
          <a:xfrm>
            <a:off x="381034" y="3810000"/>
            <a:ext cx="12420601" cy="660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cosa differenzia i bisogni essenziali da quelli secondari? </a:t>
            </a:r>
          </a:p>
        </p:txBody>
      </p:sp>
      <p:sp>
        <p:nvSpPr>
          <p:cNvPr id="138" name="perché si dice che i bisogni sono illimitati?"/>
          <p:cNvSpPr/>
          <p:nvPr/>
        </p:nvSpPr>
        <p:spPr>
          <a:xfrm>
            <a:off x="1132607" y="5819775"/>
            <a:ext cx="9325966" cy="660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perché si dice che i bisogni sono illimitati?</a:t>
            </a:r>
          </a:p>
        </p:txBody>
      </p:sp>
      <p:sp>
        <p:nvSpPr>
          <p:cNvPr id="139" name="come riusciamo a soddisfare i nostri bisogni?"/>
          <p:cNvSpPr/>
          <p:nvPr/>
        </p:nvSpPr>
        <p:spPr>
          <a:xfrm>
            <a:off x="1849694" y="8013700"/>
            <a:ext cx="9868206" cy="660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come riusciamo a soddisfare i nostri bisogni?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Emil Rathenau"/>
          <p:cNvSpPr/>
          <p:nvPr/>
        </p:nvSpPr>
        <p:spPr>
          <a:xfrm>
            <a:off x="911610" y="5067300"/>
            <a:ext cx="3241092" cy="660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E32400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r>
              <a:t>Emil Rathenau</a:t>
            </a:r>
          </a:p>
        </p:txBody>
      </p:sp>
      <p:grpSp>
        <p:nvGrpSpPr>
          <p:cNvPr id="144" name="familie_8.tiff"/>
          <p:cNvGrpSpPr/>
          <p:nvPr/>
        </p:nvGrpSpPr>
        <p:grpSpPr>
          <a:xfrm>
            <a:off x="4862850" y="1968500"/>
            <a:ext cx="6071850" cy="6667500"/>
            <a:chOff x="0" y="0"/>
            <a:chExt cx="6071849" cy="6667500"/>
          </a:xfrm>
        </p:grpSpPr>
        <p:pic>
          <p:nvPicPr>
            <p:cNvPr id="143" name="familie_8.tiff" descr="familie_8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817850" cy="6337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familie_8.tiff" descr="familie_8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71850" cy="6667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’imprenditore che vuole ottenere un milione di marchi con le sue vendite, deve imporre a mille persone la difficile decisione di comprargli ognuno per mille marchi di merci, o la sua influenza sulla folla deve essere talmente grande da spingere centomil"/>
          <p:cNvSpPr txBox="1"/>
          <p:nvPr>
            <p:ph type="ctrTitle"/>
          </p:nvPr>
        </p:nvSpPr>
        <p:spPr>
          <a:xfrm>
            <a:off x="292100" y="1244600"/>
            <a:ext cx="12420600" cy="7061200"/>
          </a:xfrm>
          <a:prstGeom prst="rect">
            <a:avLst/>
          </a:prstGeom>
        </p:spPr>
        <p:txBody>
          <a:bodyPr/>
          <a:lstStyle/>
          <a:p>
            <a:pPr>
              <a:defRPr sz="3500">
                <a:solidFill>
                  <a:srgbClr val="FFB5AF"/>
                </a:solidFill>
              </a:defRPr>
            </a:pPr>
            <a:r>
              <a:t>L’imprenditore che vuole ottenere un milione di marchi con le sue vendite, deve imporre a mille persone la difficile decisione di comprargli ognuno per mille marchi di merci, o la sua influenza sulla folla deve essere talmente grande da spingere centomila persone a comprargli dieci marchi di merci. Non si può certo dire che le mille o le centomila persone ricerchino l’articolo venduto dal nostro imprenditore in virtù di una </a:t>
            </a:r>
            <a:r>
              <a:rPr>
                <a:solidFill>
                  <a:srgbClr val="000000"/>
                </a:solidFill>
              </a:rPr>
              <a:t>scelta assolutamente libera</a:t>
            </a:r>
            <a:r>
              <a:t>, perché esse hanno sicuramente altri bisogni da soddisfare, che devono però essere rimossi, in modo da permettere al venditore dell’articolo indicato di smerciare le quantità desiderate.</a:t>
            </a:r>
          </a:p>
        </p:txBody>
      </p:sp>
      <p:sp>
        <p:nvSpPr>
          <p:cNvPr id="147" name="Emil Rathenau, 1903"/>
          <p:cNvSpPr txBox="1"/>
          <p:nvPr>
            <p:ph type="subTitle" sz="quarter" idx="1"/>
          </p:nvPr>
        </p:nvSpPr>
        <p:spPr>
          <a:xfrm>
            <a:off x="1016000" y="8496300"/>
            <a:ext cx="11430000" cy="863600"/>
          </a:xfrm>
          <a:prstGeom prst="rect">
            <a:avLst/>
          </a:prstGeom>
        </p:spPr>
        <p:txBody>
          <a:bodyPr/>
          <a:lstStyle>
            <a:lvl1pPr algn="r">
              <a:defRPr sz="3500">
                <a:solidFill>
                  <a:srgbClr val="96D35F"/>
                </a:solidFill>
              </a:defRPr>
            </a:lvl1pPr>
          </a:lstStyle>
          <a:p>
            <a:pPr/>
            <a:r>
              <a:t>Emil Rathenau, 1903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fineco-app-iphone.tiff"/>
          <p:cNvGrpSpPr/>
          <p:nvPr/>
        </p:nvGrpSpPr>
        <p:grpSpPr>
          <a:xfrm>
            <a:off x="3136900" y="5854700"/>
            <a:ext cx="5588000" cy="3898900"/>
            <a:chOff x="0" y="0"/>
            <a:chExt cx="5588000" cy="3898900"/>
          </a:xfrm>
        </p:grpSpPr>
        <p:pic>
          <p:nvPicPr>
            <p:cNvPr id="150" name="fineco-app-iphone.tiff" descr="fineco-app-iphon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334000" cy="3568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" name="fineco-app-iphone.tiff" descr="fineco-app-iphon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88000" cy="3898900"/>
            </a:xfrm>
            <a:prstGeom prst="rect">
              <a:avLst/>
            </a:prstGeom>
            <a:effectLst/>
          </p:spPr>
        </p:pic>
      </p:grpSp>
      <p:grpSp>
        <p:nvGrpSpPr>
          <p:cNvPr id="154" name="img0060kif.tiff"/>
          <p:cNvGrpSpPr/>
          <p:nvPr/>
        </p:nvGrpSpPr>
        <p:grpSpPr>
          <a:xfrm>
            <a:off x="355600" y="1371600"/>
            <a:ext cx="6057901" cy="4509009"/>
            <a:chOff x="0" y="0"/>
            <a:chExt cx="6057900" cy="4509008"/>
          </a:xfrm>
        </p:grpSpPr>
        <p:pic>
          <p:nvPicPr>
            <p:cNvPr id="153" name="img0060kif.tiff" descr="img0060kif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03901" cy="41788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img0060kif.tiff" descr="img0060kif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57901" cy="4509009"/>
            </a:xfrm>
            <a:prstGeom prst="rect">
              <a:avLst/>
            </a:prstGeom>
            <a:effectLst/>
          </p:spPr>
        </p:pic>
      </p:grpSp>
      <p:grpSp>
        <p:nvGrpSpPr>
          <p:cNvPr id="157" name="yf2ue978.tiff"/>
          <p:cNvGrpSpPr/>
          <p:nvPr/>
        </p:nvGrpSpPr>
        <p:grpSpPr>
          <a:xfrm>
            <a:off x="8915400" y="1447800"/>
            <a:ext cx="3340100" cy="5941291"/>
            <a:chOff x="0" y="0"/>
            <a:chExt cx="3340100" cy="5941290"/>
          </a:xfrm>
        </p:grpSpPr>
        <p:pic>
          <p:nvPicPr>
            <p:cNvPr id="156" name="yf2ue978.tiff" descr="yf2ue978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3086100" cy="56110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yf2ue978.tiff" descr="yf2ue978.tif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340100" cy="59412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Stone Sans Sem ITC TT-Semi"/>
        <a:ea typeface="Stone Sans Sem ITC TT-Semi"/>
        <a:cs typeface="Stone Sans Sem ITC TT-Sem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Stone Sans Sem ITC TT-Semi"/>
        <a:ea typeface="Stone Sans Sem ITC TT-Semi"/>
        <a:cs typeface="Stone Sans Sem ITC TT-Sem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