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20"/>
  </p:notesMasterIdLst>
  <p:handoutMasterIdLst>
    <p:handoutMasterId r:id="rId21"/>
  </p:handoutMasterIdLst>
  <p:sldIdLst>
    <p:sldId id="401" r:id="rId5"/>
    <p:sldId id="403" r:id="rId6"/>
    <p:sldId id="404" r:id="rId7"/>
    <p:sldId id="405" r:id="rId8"/>
    <p:sldId id="406" r:id="rId9"/>
    <p:sldId id="407" r:id="rId10"/>
    <p:sldId id="408" r:id="rId11"/>
    <p:sldId id="414" r:id="rId12"/>
    <p:sldId id="409" r:id="rId13"/>
    <p:sldId id="415" r:id="rId14"/>
    <p:sldId id="411" r:id="rId15"/>
    <p:sldId id="416" r:id="rId16"/>
    <p:sldId id="410" r:id="rId17"/>
    <p:sldId id="412" r:id="rId18"/>
    <p:sldId id="413" r:id="rId19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28" autoAdjust="0"/>
    <p:restoredTop sz="96197" autoAdjust="0"/>
  </p:normalViewPr>
  <p:slideViewPr>
    <p:cSldViewPr snapToGrid="0">
      <p:cViewPr varScale="1">
        <p:scale>
          <a:sx n="108" d="100"/>
          <a:sy n="108" d="100"/>
        </p:scale>
        <p:origin x="216" y="304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9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DC8D07-10E9-4F48-8326-E2804C7777DD}" type="datetime1">
              <a:rPr lang="it-IT" smtClean="0"/>
              <a:t>22/03/21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FE4B4-C36C-4147-9AB7-0B9E5B04D9E8}" type="datetime1">
              <a:rPr lang="it-IT" smtClean="0"/>
              <a:pPr/>
              <a:t>22/03/21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lo stile del titolo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800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igura a mano libera: Forma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 3 c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igura a mano libera: Forma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2" name="Segnaposto contenuto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con 2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immagine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6" name="Segnaposto immagine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it-IT" noProof="0"/>
              <a:t>Titolo della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ula di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immagine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8" name="Segnaposto immagine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8" name="Segnaposto testo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9" name="Segnaposto testo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emento grafico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igura a mano libera: Forma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emento grafico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con 4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gnaposto immagine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3" name="Segnaposto immagine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it-IT" noProof="0"/>
              <a:t>Titolo della presentazione</a:t>
            </a:r>
          </a:p>
        </p:txBody>
      </p:sp>
      <p:sp>
        <p:nvSpPr>
          <p:cNvPr id="19" name="Segnaposto immagine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0" name="Segnaposto immagine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igura a mano libera: Forma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5" name="Segnaposto contenuto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con 2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immagine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it-IT" noProof="0"/>
              <a:t>Inserire qui il titolo</a:t>
            </a:r>
          </a:p>
        </p:txBody>
      </p:sp>
      <p:sp>
        <p:nvSpPr>
          <p:cNvPr id="18" name="Sottotitolo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Sottotitolo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: Forma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emento grafico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egnaposto immagine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2" name="Segnaposto immagine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3" name="Segnaposto immagine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4" name="Segnaposto immagine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5" name="Segnaposto immagine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61" name="Segnaposto testo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62" name="Segnaposto testo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63" name="Segnaposto testo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64" name="Segnaposto testo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65" name="Segnaposto testo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66" name="Segnaposto testo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67" name="Segnaposto testo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68" name="Segnaposto testo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69" name="Segnaposto testo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70" name="Segnaposto testo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it-IT" noProof="0"/>
              <a:t>Titolo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igura a mano libera: Forma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igura a mano libera: Forma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 dirty="0"/>
              <a:t>Fare clic per modificare lo stile del titolo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03/09/20XX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wissinfo.ch/ita/50-anni-di-suffragio-femminile_le-donne-nella-politica-svizzera-hanno-ancora-molta-strada-da-fare/46324678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lifarnur.blogspot.com/2014/06/rispondere-alle-domande-personali.html?spref=pi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250" y="640079"/>
            <a:ext cx="5240021" cy="3257363"/>
          </a:xfrm>
        </p:spPr>
        <p:txBody>
          <a:bodyPr rtlCol="0" anchor="b">
            <a:normAutofit/>
          </a:bodyPr>
          <a:lstStyle/>
          <a:p>
            <a:pPr algn="ctr" rtl="0"/>
            <a:r>
              <a:rPr lang="it-IT" sz="4500" b="1" i="0" dirty="0"/>
              <a:t>Diritto di voto alle</a:t>
            </a:r>
            <a:br>
              <a:rPr lang="it-IT" sz="4500" b="1" i="0" dirty="0"/>
            </a:br>
            <a:r>
              <a:rPr lang="it-IT" sz="4500" b="1" i="0" dirty="0"/>
              <a:t>donne in Svizzera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21422" y="2590800"/>
            <a:ext cx="3886200" cy="2386898"/>
          </a:xfrm>
        </p:spPr>
        <p:txBody>
          <a:bodyPr rtlCol="0">
            <a:normAutofit/>
          </a:bodyPr>
          <a:lstStyle/>
          <a:p>
            <a:pPr rtl="0"/>
            <a:endParaRPr lang="it-IT" dirty="0"/>
          </a:p>
          <a:p>
            <a:pPr algn="ctr" rtl="0"/>
            <a:r>
              <a:rPr lang="it-IT" dirty="0"/>
              <a:t>Presentazione di:</a:t>
            </a:r>
          </a:p>
          <a:p>
            <a:pPr algn="ctr" rtl="0"/>
            <a:r>
              <a:rPr lang="it-IT" dirty="0"/>
              <a:t>Melanie e Agata – 4C 2021</a:t>
            </a: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B9D83BD6-11CA-47EF-9440-E33004453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1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2E9E1-5ECC-7240-9D76-20154C45A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i="0" dirty="0"/>
              <a:t>Prime elezioni con le donne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0911DB-1469-994D-B802-A69EB97A5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CH" dirty="0"/>
              <a:t>Sempre nel 1971, la popolazione Svizzera elegge al parlamento dieci consigliere nazionali e una consigliera agli Stati.</a:t>
            </a:r>
          </a:p>
          <a:p>
            <a:r>
              <a:rPr lang="it-CH" dirty="0"/>
              <a:t>Da questo momento la percentuale di donne in Consiglio nazionale è nettamente aumentata.</a:t>
            </a:r>
          </a:p>
          <a:p>
            <a:r>
              <a:rPr lang="it-CH" dirty="0"/>
              <a:t>Nel 1977 viene eletta la prima donna alla presidenza del Consiglio nazionale, Elisabeth Blunschy.</a:t>
            </a:r>
          </a:p>
          <a:p>
            <a:r>
              <a:rPr lang="it-CH" dirty="0"/>
              <a:t>Nel 1991viene eletta la prima donna alla presidenza del Consiglio degli Stati, Josi Meier.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EF13C5-147D-1640-ADA5-1D22E6E2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it-IT" noProof="0" smtClean="0"/>
              <a:t>10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5409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9E3644-CA52-F446-8D0C-BE4DA110F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it-CH" i="0" dirty="0"/>
              <a:t>La festa della donna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019518-31CC-4849-B967-8C8949EAA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>
            <a:normAutofit/>
          </a:bodyPr>
          <a:lstStyle/>
          <a:p>
            <a:r>
              <a:rPr lang="it-CH" dirty="0"/>
              <a:t>Lunedi 8 marzo vi è la Giornata inernazinale della donna.</a:t>
            </a:r>
          </a:p>
          <a:p>
            <a:r>
              <a:rPr lang="it-CH" dirty="0"/>
              <a:t>Questa data tiene a ricordare il diritto di voto conquistato dopo anni e anni di rivolte.</a:t>
            </a:r>
          </a:p>
        </p:txBody>
      </p:sp>
      <p:pic>
        <p:nvPicPr>
          <p:cNvPr id="3074" name="Picture 2" descr="Fiori per la Festa della Donna | Consegna fiori e mimosa a Latina">
            <a:extLst>
              <a:ext uri="{FF2B5EF4-FFF2-40B4-BE49-F238E27FC236}">
                <a16:creationId xmlns:a16="http://schemas.microsoft.com/office/drawing/2014/main" id="{5BB93FB4-F748-104C-97BE-D40E243B35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8" r="-3" b="9810"/>
          <a:stretch/>
        </p:blipFill>
        <p:spPr bwMode="auto">
          <a:xfrm>
            <a:off x="6416040" y="1690688"/>
            <a:ext cx="4937760" cy="416052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8DEB80-0D51-624D-AE49-D6C867DCF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11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25194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67BDF0-6603-964B-8E8B-B163C8E16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it-CH" i="0" dirty="0"/>
              <a:t>Conclusioni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63CBA90-1E55-4C08-8E15-E503B0039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>
            <a:normAutofit/>
          </a:bodyPr>
          <a:lstStyle/>
          <a:p>
            <a:r>
              <a:rPr lang="en-US" dirty="0"/>
              <a:t>I </a:t>
            </a:r>
            <a:r>
              <a:rPr lang="en-US" dirty="0" err="1"/>
              <a:t>grafici</a:t>
            </a:r>
            <a:r>
              <a:rPr lang="en-US" dirty="0"/>
              <a:t> </a:t>
            </a:r>
            <a:r>
              <a:rPr lang="en-US" dirty="0" err="1"/>
              <a:t>sulla</a:t>
            </a:r>
            <a:r>
              <a:rPr lang="en-US" dirty="0"/>
              <a:t> </a:t>
            </a:r>
            <a:r>
              <a:rPr lang="en-US" dirty="0" err="1"/>
              <a:t>situazione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donne</a:t>
            </a:r>
            <a:r>
              <a:rPr lang="en-US" dirty="0"/>
              <a:t>.</a:t>
            </a:r>
          </a:p>
          <a:p>
            <a:r>
              <a:rPr lang="en-US" dirty="0">
                <a:hlinkClick r:id="rId2"/>
              </a:rPr>
              <a:t>https://www.swissinfo.ch/ita/50-anni-di-suffragio-femminile_le-donne-nella-politica-svizzera-hanno-ancora-molta-strada-da-fare/46324678</a:t>
            </a:r>
            <a:endParaRPr lang="en-US" dirty="0"/>
          </a:p>
          <a:p>
            <a:r>
              <a:rPr lang="en-US" dirty="0" err="1"/>
              <a:t>Importanza</a:t>
            </a:r>
            <a:r>
              <a:rPr lang="en-US" dirty="0"/>
              <a:t> </a:t>
            </a:r>
            <a:r>
              <a:rPr lang="en-US" dirty="0" err="1"/>
              <a:t>dell’evoluzione</a:t>
            </a:r>
            <a:r>
              <a:rPr lang="en-US" dirty="0"/>
              <a:t>, ma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passi</a:t>
            </a:r>
            <a:r>
              <a:rPr lang="en-US" dirty="0"/>
              <a:t> da fare.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7C5DC7-3E9F-DC4D-B7E3-7DBA7AD2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12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18962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5E7E00-54D5-3342-88F4-AFF890BAA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i="0" dirty="0"/>
              <a:t>Video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7D8A86-A049-6546-90E9-3FC5CC475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CH" b="1" dirty="0"/>
              <a:t>1° video: In svizzera</a:t>
            </a:r>
          </a:p>
          <a:p>
            <a:pPr marL="0" indent="0">
              <a:buNone/>
            </a:pPr>
            <a:r>
              <a:rPr lang="it-CH" dirty="0"/>
              <a:t>https://youtu.be/AeP5P8JW9aY</a:t>
            </a:r>
          </a:p>
          <a:p>
            <a:pPr marL="0" indent="0">
              <a:buNone/>
            </a:pPr>
            <a:r>
              <a:rPr lang="it-CH" b="1" dirty="0"/>
              <a:t>2° video: uno sguardo sul mondo</a:t>
            </a:r>
          </a:p>
          <a:p>
            <a:pPr marL="0" indent="0">
              <a:buNone/>
            </a:pPr>
            <a:r>
              <a:rPr lang="it-CH" dirty="0"/>
              <a:t>https://www.swissinfo.ch/ita/50-anni-di-voto-alle-donne-in-svizzera_l-introduzione-del-suffragio-femminile-nel-mondo/46344294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FA4E63-0B8F-514C-AA9C-DD26CD2F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it-IT" noProof="0" smtClean="0"/>
              <a:t>13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81408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A2FBE0-3C61-AC40-807D-F1416265C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it-CH" i="0" dirty="0"/>
              <a:t>Domande</a:t>
            </a:r>
          </a:p>
        </p:txBody>
      </p:sp>
      <p:pic>
        <p:nvPicPr>
          <p:cNvPr id="15" name="Segnaposto contenuto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A6A81D0F-5E83-754F-ABE9-5AC252C5D0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 bwMode="auto">
          <a:xfrm>
            <a:off x="4107022" y="2011680"/>
            <a:ext cx="3977956" cy="416052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80518E-9B7A-504D-A498-F4CB8100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14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977460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24ADB9-7D18-6243-9721-6E541DB45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i="0" dirty="0"/>
              <a:t>Attività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D56057-FBC8-0C4B-A85B-E714BB994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CH" dirty="0"/>
              <a:t>Dividendosi a coppie, dovrete convincere il Parlamento (cioè noi due) a introdurre il diritto di voto per le donne.</a:t>
            </a:r>
          </a:p>
          <a:p>
            <a:r>
              <a:rPr lang="it-CH" dirty="0"/>
              <a:t>Chi riesce ad essere piu convincente vince.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1C3FF2-63A1-DC4D-AF2B-41259FE1D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it-IT" noProof="0" smtClean="0"/>
              <a:t>15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68891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65A85D8F-96DF-414F-96F0-8F01B9758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 anchor="ctr">
            <a:normAutofit/>
          </a:bodyPr>
          <a:lstStyle/>
          <a:p>
            <a:pPr rtl="0"/>
            <a:r>
              <a:rPr lang="it-IT" i="0" dirty="0"/>
              <a:t>Indice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F79409-2936-4FDC-BF6F-45FC9FDA8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 rtlCol="0">
            <a:normAutofit fontScale="62500" lnSpcReduction="20000"/>
          </a:bodyPr>
          <a:lstStyle/>
          <a:p>
            <a:pPr rtl="0"/>
            <a:r>
              <a:rPr lang="it-IT" dirty="0"/>
              <a:t>Conquista dei diritti in Svizzera</a:t>
            </a:r>
          </a:p>
          <a:p>
            <a:pPr rtl="0"/>
            <a:r>
              <a:rPr lang="it-IT" dirty="0"/>
              <a:t>Prime proteste</a:t>
            </a:r>
          </a:p>
          <a:p>
            <a:pPr rtl="0"/>
            <a:r>
              <a:rPr lang="it-IT" dirty="0"/>
              <a:t>Tra le guerre</a:t>
            </a:r>
          </a:p>
          <a:p>
            <a:pPr rtl="0"/>
            <a:r>
              <a:rPr lang="it-IT" dirty="0"/>
              <a:t>Fallimenti</a:t>
            </a:r>
          </a:p>
          <a:p>
            <a:pPr rtl="0"/>
            <a:r>
              <a:rPr lang="it-IT" dirty="0"/>
              <a:t>I primi cantoni a introdurre la ASSF</a:t>
            </a:r>
          </a:p>
          <a:p>
            <a:pPr rtl="0"/>
            <a:r>
              <a:rPr lang="it-IT" dirty="0"/>
              <a:t>La conquista</a:t>
            </a:r>
          </a:p>
          <a:p>
            <a:pPr rtl="0"/>
            <a:r>
              <a:rPr lang="it-IT" dirty="0"/>
              <a:t>Le prime elezioni con le donne</a:t>
            </a:r>
          </a:p>
          <a:p>
            <a:pPr rtl="0"/>
            <a:r>
              <a:rPr lang="it-IT" dirty="0"/>
              <a:t>La festa della donna</a:t>
            </a:r>
          </a:p>
          <a:p>
            <a:pPr rtl="0"/>
            <a:r>
              <a:rPr lang="it-IT" dirty="0"/>
              <a:t>Conclusione</a:t>
            </a:r>
          </a:p>
          <a:p>
            <a:pPr rtl="0"/>
            <a:r>
              <a:rPr lang="it-IT" dirty="0"/>
              <a:t>Video e libro</a:t>
            </a:r>
          </a:p>
          <a:p>
            <a:pPr rtl="0"/>
            <a:r>
              <a:rPr lang="it-IT" dirty="0"/>
              <a:t>Domande </a:t>
            </a:r>
          </a:p>
          <a:p>
            <a:pPr rtl="0"/>
            <a:r>
              <a:rPr lang="it-IT" dirty="0"/>
              <a:t>Attività</a:t>
            </a:r>
          </a:p>
          <a:p>
            <a:pPr rtl="0"/>
            <a:endParaRPr lang="it-IT" dirty="0"/>
          </a:p>
        </p:txBody>
      </p:sp>
      <p:sp>
        <p:nvSpPr>
          <p:cNvPr id="38" name="Slide Number Placeholder 5">
            <a:extLst>
              <a:ext uri="{FF2B5EF4-FFF2-40B4-BE49-F238E27FC236}">
                <a16:creationId xmlns:a16="http://schemas.microsoft.com/office/drawing/2014/main" id="{A7716665-8644-4184-9BE7-1F53BDB4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2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91294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69D1C4-52F6-6D4E-9BB2-6CD3B15F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i="0" dirty="0"/>
              <a:t>Conquista dei diritti in Svizzera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6B9F7D-CBD2-9D42-9E9E-408B32AFA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5830"/>
            <a:ext cx="10515600" cy="4160520"/>
          </a:xfrm>
        </p:spPr>
        <p:txBody>
          <a:bodyPr>
            <a:normAutofit fontScale="92500" lnSpcReduction="10000"/>
          </a:bodyPr>
          <a:lstStyle/>
          <a:p>
            <a:r>
              <a:rPr lang="it-CH" dirty="0"/>
              <a:t>Il 7 febbraio 1971, 53 anni dopo la Germania, 52 dopo l’Austria, 27 dopo la Francia e 26 dopo l’Italia, la Svizzera accorda il diritto di voto e di eleggibilità alle donne.</a:t>
            </a:r>
          </a:p>
          <a:p>
            <a:r>
              <a:rPr lang="it-CH" dirty="0"/>
              <a:t> Questo traguardo è stato raggiunto grazie alle numerose pressioni esercitate dalle associazioni femminili svizzere sul Consiglio federale e alla loro mobilitazione per ottenere alle urne la maggioranza del Popolo e dei Cantoni. </a:t>
            </a:r>
          </a:p>
          <a:p>
            <a:endParaRPr lang="it-CH" dirty="0"/>
          </a:p>
          <a:p>
            <a:pPr marL="0" indent="0">
              <a:buNone/>
            </a:pPr>
            <a:br>
              <a:rPr lang="it-CH" dirty="0"/>
            </a:br>
            <a:endParaRPr lang="it-CH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D4BD0C-8203-6741-BDB6-786F28E50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it-IT" noProof="0" smtClean="0"/>
              <a:t>3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29543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B0F046-8EF6-0C48-97D4-8BD837499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i="0" dirty="0"/>
              <a:t>Prime proteste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247DE7-031C-3A40-9749-6756BCEDB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CH" dirty="0"/>
              <a:t>Nel 1868 le donne zurighesi chiedono il diritto di voto in occasione della revisione della Costituzione cantonale. </a:t>
            </a:r>
          </a:p>
          <a:p>
            <a:r>
              <a:rPr lang="it-CH" dirty="0"/>
              <a:t>Nel 1893 è invece l’Associazione svizzera delle operaie a rivendicare ufficialmente il diritto di voto e di eleggibilità. </a:t>
            </a:r>
          </a:p>
          <a:p>
            <a:r>
              <a:rPr lang="it-CH" dirty="0"/>
              <a:t>Il primo partito a preoccuparsi della causa femminile è quello socialista, sin dal 1904. </a:t>
            </a:r>
          </a:p>
          <a:p>
            <a:r>
              <a:rPr lang="it-CH" dirty="0"/>
              <a:t>Nel 1909, diverse associazioni per il diritto di voto alle donne costituiscono l’Associazione svizzera per il suffragio femminile.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92976B-8BB4-9E44-9A30-B090E005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it-IT" noProof="0" smtClean="0"/>
              <a:t>4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1997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94616FB2-07A6-4868-93FA-E999CB1C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i="0" dirty="0"/>
              <a:t>Lo </a:t>
            </a:r>
            <a:r>
              <a:rPr lang="en-US" i="0" dirty="0" err="1"/>
              <a:t>sciopero</a:t>
            </a:r>
            <a:r>
              <a:rPr lang="en-US" i="0" dirty="0"/>
              <a:t> </a:t>
            </a:r>
            <a:r>
              <a:rPr lang="en-US" i="0" dirty="0" err="1"/>
              <a:t>generale</a:t>
            </a:r>
            <a:r>
              <a:rPr lang="en-US" i="0" dirty="0"/>
              <a:t> del 1918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E08DD1-A798-9B4E-8A15-EFFD693B53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>
            <a:normAutofit/>
          </a:bodyPr>
          <a:lstStyle/>
          <a:p>
            <a:r>
              <a:rPr lang="it-CH" dirty="0"/>
              <a:t>Nel 1918 si sono fatte avanti al Governo per poi non essere considerate.</a:t>
            </a:r>
          </a:p>
        </p:txBody>
      </p:sp>
      <p:pic>
        <p:nvPicPr>
          <p:cNvPr id="1026" name="Picture 2" descr="Le donne svizzere invasero la piazza per avere il diritto di voto - SWI  swissinfo.ch">
            <a:extLst>
              <a:ext uri="{FF2B5EF4-FFF2-40B4-BE49-F238E27FC236}">
                <a16:creationId xmlns:a16="http://schemas.microsoft.com/office/drawing/2014/main" id="{AF9C33D8-CE77-524B-A3C0-290AD8BA21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" r="16438" b="1"/>
          <a:stretch/>
        </p:blipFill>
        <p:spPr bwMode="auto">
          <a:xfrm>
            <a:off x="6419088" y="2011680"/>
            <a:ext cx="4937760" cy="416052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DCB998-1EF3-E44B-84E8-42E810606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5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6163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0F27337-E659-47E7-B569-F8836FD02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i="0" dirty="0" err="1"/>
              <a:t>Tra</a:t>
            </a:r>
            <a:r>
              <a:rPr lang="en-US" i="0" dirty="0"/>
              <a:t> le guerre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197E41B-5C79-423B-94D8-A362F99CB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>
            <a:normAutofit fontScale="92500" lnSpcReduction="20000"/>
          </a:bodyPr>
          <a:lstStyle/>
          <a:p>
            <a:r>
              <a:rPr lang="it-CH" dirty="0"/>
              <a:t>Nel 1929, l’ASSF consegna alla Cancelleria federale una petizione con 249 237 firme raccolte dalle associazioni femminili, dal PSS e dai sindacati. </a:t>
            </a:r>
          </a:p>
          <a:p>
            <a:r>
              <a:rPr lang="it-CH" dirty="0"/>
              <a:t>Trasmessa al Parlamento, questa petizione non sarà mai considerata.</a:t>
            </a:r>
          </a:p>
          <a:p>
            <a:r>
              <a:rPr lang="it-CH" dirty="0"/>
              <a:t>Negli anni 1930 la crisi economica fa passare in secondo piano le rivendicazioni per il suffragio femminile. Con il consolidamento delle correnti politiche conservatrici e fasciste, nella società prevale il modello della donna casalinga. </a:t>
            </a:r>
          </a:p>
          <a:p>
            <a:pPr marL="0" indent="0">
              <a:buNone/>
            </a:pPr>
            <a:br>
              <a:rPr lang="it-CH" dirty="0"/>
            </a:br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756869-D58B-8F46-BEA7-56517652F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6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96227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B88F06-698B-434D-8708-554BC5AC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it-CH" i="0" dirty="0"/>
              <a:t>I fallimenti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3DFBD-E3E3-EC48-9BA6-6245FF53A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9205" y="2011679"/>
            <a:ext cx="5046755" cy="470979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CH" sz="2000" dirty="0"/>
              <a:t>Le donne, che si sono mobilitate in massa durante la Seconda Guerra mondiale, ottengono il diritto di voto in numerosi paesi europei.</a:t>
            </a:r>
          </a:p>
          <a:p>
            <a:pPr>
              <a:lnSpc>
                <a:spcPct val="90000"/>
              </a:lnSpc>
            </a:pPr>
            <a:r>
              <a:rPr lang="it-CH" sz="2000" dirty="0"/>
              <a:t>In Svizzera invece, il loro impegno non è ripagato. Diversi cantoni rifiutano di introdurre il suffragio femminile. </a:t>
            </a:r>
          </a:p>
          <a:p>
            <a:pPr>
              <a:lnSpc>
                <a:spcPct val="90000"/>
              </a:lnSpc>
            </a:pPr>
            <a:r>
              <a:rPr lang="it-CH" sz="2000" dirty="0"/>
              <a:t>La controversia pubblica minaccia il progetto concernente la protezione civile, motivo per cui il Consiglio federale presenta nel 1957 un progetto di voto sul suffragio femminile.</a:t>
            </a:r>
          </a:p>
        </p:txBody>
      </p:sp>
      <p:pic>
        <p:nvPicPr>
          <p:cNvPr id="2050" name="Picture 2" descr="Poster">
            <a:extLst>
              <a:ext uri="{FF2B5EF4-FFF2-40B4-BE49-F238E27FC236}">
                <a16:creationId xmlns:a16="http://schemas.microsoft.com/office/drawing/2014/main" id="{2FF1ED93-F4C4-F547-9535-83031D89D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2317" y="2386065"/>
            <a:ext cx="4937760" cy="313547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9440FC-D7AD-AA4D-A423-EAC63F4F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7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5980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E30929-3DCC-F845-BF4A-44EAF840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 algn="ctr"/>
            <a:r>
              <a:rPr lang="it-CH" i="0" dirty="0"/>
              <a:t>I primi cantoni a introdurre il diritto di voto ed eleggibilità femminile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FBEC4D6-F818-47CB-9CBB-6683DBF8D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>
            <a:normAutofit lnSpcReduction="10000"/>
          </a:bodyPr>
          <a:lstStyle/>
          <a:p>
            <a:r>
              <a:rPr lang="it-CH" dirty="0"/>
              <a:t>Lo stesso giorno della votazione federale del 1959 il Canton Vaud introduce il suffragio femminile in materia cantonale e comunale, seguito lo stesso anno da Neuchâtel e nel 1960 da Ginevra. </a:t>
            </a:r>
          </a:p>
          <a:p>
            <a:r>
              <a:rPr lang="it-CH" dirty="0"/>
              <a:t>Primo Cantone della Svizzera tedesca, Basilea Città si dichiara favorevole al suffragio femminile in materia cantonale e comunale nel 1966. </a:t>
            </a:r>
          </a:p>
          <a:p>
            <a:r>
              <a:rPr lang="it-CH" dirty="0"/>
              <a:t>Basilea Campagna e il Ticino la seguono rispettivamente nel 1968 e nel 1969.</a:t>
            </a:r>
          </a:p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7EF94C-1FEB-0645-96A3-26BA5670A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8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913171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5EE25D9-75B3-4E7A-9489-AE32139EE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i="0" dirty="0"/>
              <a:t>La </a:t>
            </a:r>
            <a:r>
              <a:rPr lang="it-IT" i="0" dirty="0"/>
              <a:t>conquista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AF61169-2470-4ADF-BC3D-587B27B5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>
            <a:normAutofit lnSpcReduction="10000"/>
          </a:bodyPr>
          <a:lstStyle/>
          <a:p>
            <a:r>
              <a:rPr lang="it-CH" sz="2400" dirty="0"/>
              <a:t>Nel 1968 il Consiglio federale prende in considerazione la possibilità di firmare la Convenzione europea dei diritti dell’uomo senza però sottomettersi alla questione che concerne i diritti politici delle donne.</a:t>
            </a:r>
          </a:p>
          <a:p>
            <a:r>
              <a:rPr lang="it-CH" sz="2400" dirty="0"/>
              <a:t>Messo di fronte alle proteste di massa delle associazioni femminili, il Governo svizzero organizza di nuovo una votazione sul tema. Il 7 febbraio 1971, dopo 100 di lotta femminista, le donne svizzere ottengono il diritto di votare e di essere elette.</a:t>
            </a:r>
          </a:p>
          <a:p>
            <a:r>
              <a:rPr lang="it-CH" sz="2400" dirty="0"/>
              <a:t>Hanno ottenuto questo diritto con il 65,7% dei votanti per il  si.</a:t>
            </a:r>
          </a:p>
          <a:p>
            <a:r>
              <a:rPr lang="it-CH" sz="2200" dirty="0"/>
              <a:t>Questa vittoria ha permesso alle donne svizzere di essere elette e di accedere al parlamento federale (Assemblea federale).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9BBA466-F466-E249-8028-BDCDDFAD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it-IT" noProof="0" smtClean="0"/>
              <a:pPr rtl="0">
                <a:spcAft>
                  <a:spcPts val="600"/>
                </a:spcAft>
              </a:pPr>
              <a:t>9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742829548"/>
      </p:ext>
    </p:extLst>
  </p:cSld>
  <p:clrMapOvr>
    <a:masterClrMapping/>
  </p:clrMapOvr>
</p:sld>
</file>

<file path=ppt/theme/theme1.xml><?xml version="1.0" encoding="utf-8"?>
<a:theme xmlns:a="http://schemas.openxmlformats.org/drawingml/2006/main" name="Pennello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927_TF89080264_Win32" id="{706D5720-6A19-49C5-A5AD-FB940560D1D7}" vid="{F67514B2-D1AA-45B1-BDDF-D82096473CC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Pennello</Template>
  <TotalTime>458</TotalTime>
  <Words>793</Words>
  <Application>Microsoft Macintosh PowerPoint</Application>
  <PresentationFormat>Widescreen</PresentationFormat>
  <Paragraphs>85</Paragraphs>
  <Slides>15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Elephant</vt:lpstr>
      <vt:lpstr>Pennello</vt:lpstr>
      <vt:lpstr>Diritto di voto alle donne in Svizzera</vt:lpstr>
      <vt:lpstr>Indice</vt:lpstr>
      <vt:lpstr>Conquista dei diritti in Svizzera</vt:lpstr>
      <vt:lpstr>Prime proteste</vt:lpstr>
      <vt:lpstr>Lo sciopero generale del 1918</vt:lpstr>
      <vt:lpstr>Tra le guerre</vt:lpstr>
      <vt:lpstr>I fallimenti</vt:lpstr>
      <vt:lpstr>I primi cantoni a introdurre il diritto di voto ed eleggibilità femminile</vt:lpstr>
      <vt:lpstr>La conquista</vt:lpstr>
      <vt:lpstr>Prime elezioni con le donne</vt:lpstr>
      <vt:lpstr>La festa della donna</vt:lpstr>
      <vt:lpstr>Conclusioni</vt:lpstr>
      <vt:lpstr>Video</vt:lpstr>
      <vt:lpstr>Domande</vt:lpstr>
      <vt:lpstr>Attività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di voto per le donne</dc:title>
  <dc:creator>Paroni Melanie (ALLIEVO)</dc:creator>
  <cp:lastModifiedBy>Gian Franco Pordenone</cp:lastModifiedBy>
  <cp:revision>29</cp:revision>
  <dcterms:created xsi:type="dcterms:W3CDTF">2021-03-01T18:10:58Z</dcterms:created>
  <dcterms:modified xsi:type="dcterms:W3CDTF">2021-03-22T15:46:33Z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