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le S." initials="MS" lastIdx="1" clrIdx="0">
    <p:extLst>
      <p:ext uri="{19B8F6BF-5375-455C-9EA6-DF929625EA0E}">
        <p15:presenceInfo xmlns:p15="http://schemas.microsoft.com/office/powerpoint/2012/main" userId="1d350de7d86e3a3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1"/>
  </p:normalViewPr>
  <p:slideViewPr>
    <p:cSldViewPr snapToGrid="0">
      <p:cViewPr varScale="1">
        <p:scale>
          <a:sx n="114" d="100"/>
          <a:sy n="114" d="100"/>
        </p:scale>
        <p:origin x="4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11-22T13:38:10.972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CH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17BED85B-3F30-4DBE-8801-543004AE2812}" type="datetimeFigureOut">
              <a:rPr lang="it-CH" smtClean="0"/>
              <a:t>05.03.26</a:t>
            </a:fld>
            <a:endParaRPr lang="it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it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45720" tIns="45720" rIns="45720" bIns="45720" rtlCol="0" anchor="ctr">
            <a:normAutofit/>
          </a:bodyPr>
          <a:lstStyle>
            <a:lvl1pPr>
              <a:defRPr lang="en-US"/>
            </a:lvl1pPr>
          </a:lstStyle>
          <a:p>
            <a:fld id="{C0B51EED-CC54-43FD-BD39-754333407CE0}" type="slidenum">
              <a:rPr lang="it-CH" smtClean="0"/>
              <a:t>‹N›</a:t>
            </a:fld>
            <a:endParaRPr lang="it-CH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916489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D85B-3F30-4DBE-8801-543004AE2812}" type="datetimeFigureOut">
              <a:rPr lang="it-CH" smtClean="0"/>
              <a:t>05.03.26</a:t>
            </a:fld>
            <a:endParaRPr lang="it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51EED-CC54-43FD-BD39-754333407CE0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592405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D85B-3F30-4DBE-8801-543004AE2812}" type="datetimeFigureOut">
              <a:rPr lang="it-CH" smtClean="0"/>
              <a:t>05.03.26</a:t>
            </a:fld>
            <a:endParaRPr lang="it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51EED-CC54-43FD-BD39-754333407CE0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623170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D85B-3F30-4DBE-8801-543004AE2812}" type="datetimeFigureOut">
              <a:rPr lang="it-CH" smtClean="0"/>
              <a:t>05.03.26</a:t>
            </a:fld>
            <a:endParaRPr lang="it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51EED-CC54-43FD-BD39-754333407CE0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847339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D85B-3F30-4DBE-8801-543004AE2812}" type="datetimeFigureOut">
              <a:rPr lang="it-CH" smtClean="0"/>
              <a:t>05.03.26</a:t>
            </a:fld>
            <a:endParaRPr lang="it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51EED-CC54-43FD-BD39-754333407CE0}" type="slidenum">
              <a:rPr lang="it-CH" smtClean="0"/>
              <a:t>‹N›</a:t>
            </a:fld>
            <a:endParaRPr lang="it-CH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23656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D85B-3F30-4DBE-8801-543004AE2812}" type="datetimeFigureOut">
              <a:rPr lang="it-CH" smtClean="0"/>
              <a:t>05.03.26</a:t>
            </a:fld>
            <a:endParaRPr lang="it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51EED-CC54-43FD-BD39-754333407CE0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458118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26480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b="0" kern="1200" spc="10" baseline="0" dirty="0">
                <a:solidFill>
                  <a:schemeClr val="tx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D85B-3F30-4DBE-8801-543004AE2812}" type="datetimeFigureOut">
              <a:rPr lang="it-CH" smtClean="0"/>
              <a:t>05.03.26</a:t>
            </a:fld>
            <a:endParaRPr lang="it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51EED-CC54-43FD-BD39-754333407CE0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954020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D85B-3F30-4DBE-8801-543004AE2812}" type="datetimeFigureOut">
              <a:rPr lang="it-CH" smtClean="0"/>
              <a:t>05.03.26</a:t>
            </a:fld>
            <a:endParaRPr lang="it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51EED-CC54-43FD-BD39-754333407CE0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874727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D85B-3F30-4DBE-8801-543004AE2812}" type="datetimeFigureOut">
              <a:rPr lang="it-CH" smtClean="0"/>
              <a:t>05.03.26</a:t>
            </a:fld>
            <a:endParaRPr lang="it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51EED-CC54-43FD-BD39-754333407CE0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244613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D85B-3F30-4DBE-8801-543004AE2812}" type="datetimeFigureOut">
              <a:rPr lang="it-CH" smtClean="0"/>
              <a:t>05.03.26</a:t>
            </a:fld>
            <a:endParaRPr lang="it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51EED-CC54-43FD-BD39-754333407CE0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12398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D85B-3F30-4DBE-8801-543004AE2812}" type="datetimeFigureOut">
              <a:rPr lang="it-CH" smtClean="0"/>
              <a:t>05.03.26</a:t>
            </a:fld>
            <a:endParaRPr lang="it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51EED-CC54-43FD-BD39-754333407CE0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411118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CH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17BED85B-3F30-4DBE-8801-543004AE2812}" type="datetimeFigureOut">
              <a:rPr lang="it-CH" smtClean="0"/>
              <a:t>05.03.26</a:t>
            </a:fld>
            <a:endParaRPr lang="it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969696"/>
                </a:solidFill>
              </a:defRPr>
            </a:lvl1pPr>
          </a:lstStyle>
          <a:p>
            <a:endParaRPr lang="it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rgbClr val="777777"/>
                </a:solidFill>
              </a:defRPr>
            </a:lvl1pPr>
          </a:lstStyle>
          <a:p>
            <a:fld id="{C0B51EED-CC54-43FD-BD39-754333407CE0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885718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stonglobe.com/news/world/2019/05/30/photos-take-look-day-then-and-now/Dt8w4btRZaOOlyMz25VDgL/story.html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77B205-7823-86ED-B781-2A195A9315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CH" dirty="0"/>
              <a:t>IL D-DAY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FECC099-2CC1-BD54-FAD7-BEDCD4C148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CH" dirty="0"/>
              <a:t>LO SBARCO IN NORMANDIA</a:t>
            </a:r>
          </a:p>
          <a:p>
            <a:endParaRPr lang="it-CH" dirty="0"/>
          </a:p>
          <a:p>
            <a:r>
              <a:rPr lang="it-CH" dirty="0"/>
              <a:t>Dylan 3A – 2025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5D16B2C-C5C4-89D4-0BAA-AED0CA4D6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147437" y="0"/>
            <a:ext cx="4044563" cy="3162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43027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090256-639F-CB27-C82D-EDFF2105F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CH" dirty="0"/>
              <a:t>Il ruolo della tecnologia</a:t>
            </a:r>
            <a:br>
              <a:rPr lang="it-CH" dirty="0"/>
            </a:br>
            <a:endParaRPr lang="it-CH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9C88BE-49E0-B3C2-93EA-7630A38FD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CH" dirty="0"/>
          </a:p>
          <a:p>
            <a:r>
              <a:rPr lang="it-CH" dirty="0"/>
              <a:t>Carri armati speciali</a:t>
            </a:r>
          </a:p>
          <a:p>
            <a:r>
              <a:rPr lang="it-CH" dirty="0"/>
              <a:t>Ponti mobili e mezzi anfibi</a:t>
            </a:r>
          </a:p>
          <a:p>
            <a:r>
              <a:rPr lang="it-CH" dirty="0"/>
              <a:t>Decifrazione dei codici tedeschi</a:t>
            </a:r>
          </a:p>
          <a:p>
            <a:r>
              <a:rPr lang="it-CH" dirty="0"/>
              <a:t>enigma</a:t>
            </a:r>
          </a:p>
        </p:txBody>
      </p:sp>
    </p:spTree>
    <p:extLst>
      <p:ext uri="{BB962C8B-B14F-4D97-AF65-F5344CB8AC3E}">
        <p14:creationId xmlns:p14="http://schemas.microsoft.com/office/powerpoint/2010/main" val="10786674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02DFDB-5C21-D2ED-A2D0-DC1B9A3F7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La reazione tedesca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F2226C1-D8DC-27B0-9C50-FE0306B6E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CH" dirty="0"/>
          </a:p>
          <a:p>
            <a:r>
              <a:rPr lang="it-CH" dirty="0"/>
              <a:t>Tedeschi sorpresi</a:t>
            </a:r>
          </a:p>
          <a:p>
            <a:r>
              <a:rPr lang="it-CH" dirty="0"/>
              <a:t>Confusione dei comandi per la mancanza di Hitler</a:t>
            </a:r>
          </a:p>
          <a:p>
            <a:r>
              <a:rPr lang="it-CH" dirty="0"/>
              <a:t>Difficoltà a mandare rinforzi</a:t>
            </a:r>
          </a:p>
        </p:txBody>
      </p:sp>
    </p:spTree>
    <p:extLst>
      <p:ext uri="{BB962C8B-B14F-4D97-AF65-F5344CB8AC3E}">
        <p14:creationId xmlns:p14="http://schemas.microsoft.com/office/powerpoint/2010/main" val="38868158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F3199E-FDFA-B33D-73BE-44D9EE18A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Successo degli alleati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9A783E-6396-6395-6B0B-D1169F9C7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CH" dirty="0"/>
          </a:p>
          <a:p>
            <a:r>
              <a:rPr lang="it-CH" dirty="0"/>
              <a:t>Gli alleati avevano conquistato la costa</a:t>
            </a:r>
          </a:p>
          <a:p>
            <a:r>
              <a:rPr lang="it-CH" dirty="0"/>
              <a:t>Inizio della liberazione della Francia</a:t>
            </a:r>
          </a:p>
          <a:p>
            <a:r>
              <a:rPr lang="it-CH" dirty="0"/>
              <a:t>Punto di svolta della seconda guerra mondiale</a:t>
            </a:r>
          </a:p>
        </p:txBody>
      </p:sp>
    </p:spTree>
    <p:extLst>
      <p:ext uri="{BB962C8B-B14F-4D97-AF65-F5344CB8AC3E}">
        <p14:creationId xmlns:p14="http://schemas.microsoft.com/office/powerpoint/2010/main" val="33933260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66EB0B-2423-55A8-6005-ABFA1D4D3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Conseguenze dello sbarco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759EDB-8F0A-2BF4-7EFE-2343AFA85A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CH" dirty="0"/>
          </a:p>
          <a:p>
            <a:r>
              <a:rPr lang="it-CH" dirty="0"/>
              <a:t>Liberazione di Parigi</a:t>
            </a:r>
          </a:p>
          <a:p>
            <a:r>
              <a:rPr lang="it-CH" dirty="0"/>
              <a:t>Crollo del dominio nazista nell'EUROPA Occidentale</a:t>
            </a:r>
          </a:p>
          <a:p>
            <a:r>
              <a:rPr lang="it-CH" dirty="0"/>
              <a:t>Verso la fine della guerra 1945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CB633A0-7FED-B90D-A40B-69987F008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313" y="3607282"/>
            <a:ext cx="5787637" cy="293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447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296669-26E5-C0F0-15D2-5BFBDE9EE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Significato storico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F8005F-EFB2-0BA5-AAD8-5B3F955D1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CH" dirty="0"/>
          </a:p>
          <a:p>
            <a:r>
              <a:rPr lang="it-CH" dirty="0"/>
              <a:t>Simbolo di coraggio e cooperazione internazionale</a:t>
            </a:r>
          </a:p>
          <a:p>
            <a:r>
              <a:rPr lang="it-CH" dirty="0"/>
              <a:t>Ricordato come il D-Day</a:t>
            </a:r>
          </a:p>
          <a:p>
            <a:r>
              <a:rPr lang="it-CH" dirty="0"/>
              <a:t>Le spiagge sono luoghi di memoria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7B3021-4744-B399-7156-6CC45AAAE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042" y="3062922"/>
            <a:ext cx="4536125" cy="301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546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A10C40-F42F-6C95-33BD-4CA0A33EE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conclusione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1C1881-FC85-3E8A-1538-A7C35F0E0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CH" dirty="0"/>
          </a:p>
          <a:p>
            <a:r>
              <a:rPr lang="it-CH" dirty="0"/>
              <a:t>Filmato</a:t>
            </a:r>
          </a:p>
          <a:p>
            <a:r>
              <a:rPr lang="it-CH" dirty="0"/>
              <a:t>https://www.youtube.com/watch?v=jRyBG9_gZE4</a:t>
            </a:r>
          </a:p>
          <a:p>
            <a:r>
              <a:rPr lang="it-CH" dirty="0"/>
              <a:t>Domande</a:t>
            </a:r>
          </a:p>
          <a:p>
            <a:r>
              <a:rPr lang="it-CH" dirty="0"/>
              <a:t>Attività: quiz vero o falso</a:t>
            </a:r>
          </a:p>
        </p:txBody>
      </p:sp>
    </p:spTree>
    <p:extLst>
      <p:ext uri="{BB962C8B-B14F-4D97-AF65-F5344CB8AC3E}">
        <p14:creationId xmlns:p14="http://schemas.microsoft.com/office/powerpoint/2010/main" val="15249637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7E3B76-A1D1-B0B3-C584-A51B94C6E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CH" dirty="0"/>
              <a:t>LO SBARCO IN NORMANDIA- introduzione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DD64314-748E-0F74-7079-52062B583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CH" dirty="0"/>
          </a:p>
          <a:p>
            <a:r>
              <a:rPr lang="it-CH" dirty="0"/>
              <a:t>6 Giugno 1944</a:t>
            </a:r>
          </a:p>
          <a:p>
            <a:r>
              <a:rPr lang="it-CH" dirty="0"/>
              <a:t>Nome in codice: operazione Overlord</a:t>
            </a:r>
          </a:p>
          <a:p>
            <a:r>
              <a:rPr lang="it-CH" dirty="0"/>
              <a:t>Segno l’inizio della liberazione dell’Europa Occidentale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09E5277-E84F-EB7F-53F8-ECEDB2553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089" y="3980329"/>
            <a:ext cx="4040343" cy="287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3206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F316D6-6347-564E-9C51-C74543578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Contesto storico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57BF9B-4B62-F316-EE43-726A9DA16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CH" dirty="0"/>
          </a:p>
          <a:p>
            <a:r>
              <a:rPr lang="it-CH" dirty="0"/>
              <a:t>Europa sotto controllo tedesco</a:t>
            </a:r>
          </a:p>
          <a:p>
            <a:r>
              <a:rPr lang="it-CH" dirty="0"/>
              <a:t>Germania di Hitler dominante</a:t>
            </a:r>
          </a:p>
          <a:p>
            <a:r>
              <a:rPr lang="it-CH" dirty="0"/>
              <a:t>Gli alleati cercavano un punto per invadere e liberare la Francia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94C7F97-37C7-0877-79CE-FFE2849B2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9092" y="4004468"/>
            <a:ext cx="2975801" cy="277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009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669533-0620-1548-EAF7-2A6F2587A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Perché la Normandia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47C6400-FA20-00A1-355E-967377380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CH" dirty="0"/>
          </a:p>
          <a:p>
            <a:r>
              <a:rPr lang="it-CH" dirty="0"/>
              <a:t>Zona meno difesa</a:t>
            </a:r>
          </a:p>
          <a:p>
            <a:r>
              <a:rPr lang="it-CH" dirty="0"/>
              <a:t>Spiagge ampie</a:t>
            </a:r>
          </a:p>
          <a:p>
            <a:r>
              <a:rPr lang="it-CH" dirty="0"/>
              <a:t>Possibilità di sorprendere i tedeschi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EE0739C-29AB-B354-1470-F3B10DE50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921" y="4087906"/>
            <a:ext cx="5586243" cy="250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329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096C07-8ED9-CA08-EEED-8B56EC203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Gli alleati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027F506-5EE5-FC9C-1C6E-736A9ECFA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CH" dirty="0"/>
          </a:p>
          <a:p>
            <a:r>
              <a:rPr lang="it-CH" dirty="0"/>
              <a:t>Stati Uniti, Regno Unito, Canada, Francia libera</a:t>
            </a:r>
          </a:p>
          <a:p>
            <a:r>
              <a:rPr lang="it-CH" dirty="0"/>
              <a:t>Obbiettivo: liberare l'Europa</a:t>
            </a:r>
          </a:p>
          <a:p>
            <a:r>
              <a:rPr lang="it-CH" dirty="0"/>
              <a:t>Circa 156.000 soldati sbarcati il primo giorno</a:t>
            </a:r>
          </a:p>
          <a:p>
            <a:r>
              <a:rPr lang="it-CH" dirty="0"/>
              <a:t>Supporto di navi e aerei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ED6E229-F8C3-8B40-1849-60E6AADE0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659" y="312261"/>
            <a:ext cx="3641684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849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CEE4D1-12BA-D79A-93FF-94F5235C7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Le cinque spiagge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3ED564-90ED-DC27-4B11-C30EF5E59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CH" dirty="0"/>
          </a:p>
          <a:p>
            <a:r>
              <a:rPr lang="it-CH" dirty="0"/>
              <a:t>Utah-USA</a:t>
            </a:r>
          </a:p>
          <a:p>
            <a:r>
              <a:rPr lang="it-CH" dirty="0"/>
              <a:t>Omaha-USA</a:t>
            </a:r>
          </a:p>
          <a:p>
            <a:r>
              <a:rPr lang="it-CH" dirty="0"/>
              <a:t>Gold- Regno unito</a:t>
            </a:r>
          </a:p>
          <a:p>
            <a:r>
              <a:rPr lang="it-CH" dirty="0"/>
              <a:t>Juno- Canada</a:t>
            </a:r>
          </a:p>
          <a:p>
            <a:r>
              <a:rPr lang="it-CH" dirty="0" err="1"/>
              <a:t>Sword</a:t>
            </a:r>
            <a:r>
              <a:rPr lang="it-CH" dirty="0"/>
              <a:t>- Regno Unito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439583B-FECC-A159-334E-8E426EB4D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880" y="2725271"/>
            <a:ext cx="6331589" cy="413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147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AFE5F9-E085-DFF1-F508-41947210A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La notte prima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C5E0EEF-28FC-0F42-0080-4DB1AE238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CH" dirty="0"/>
          </a:p>
          <a:p>
            <a:r>
              <a:rPr lang="it-CH" dirty="0"/>
              <a:t>Lasciarono paracadutisti dietro le linee nemiche</a:t>
            </a:r>
          </a:p>
          <a:p>
            <a:r>
              <a:rPr lang="it-CH" dirty="0"/>
              <a:t>Obbiettivo: conquistare ponti e punti strategici</a:t>
            </a:r>
          </a:p>
          <a:p>
            <a:r>
              <a:rPr lang="it-CH" dirty="0"/>
              <a:t>Molti gruppi atterrarono lontano dal punto previsto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72D4AC1-D662-9B18-D45A-A5A2652F3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286" y="89647"/>
            <a:ext cx="4083407" cy="302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470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F3CF4D-4B27-5B57-C5DA-1B0BD71BA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CH" dirty="0"/>
              <a:t>Inizio dell’operazione</a:t>
            </a:r>
            <a:br>
              <a:rPr lang="it-CH" dirty="0"/>
            </a:br>
            <a:endParaRPr lang="it-CH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819305-EECA-3A1C-F738-9CCFBB31C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CH" dirty="0"/>
          </a:p>
          <a:p>
            <a:r>
              <a:rPr lang="it-CH" dirty="0"/>
              <a:t>Alle 6.30 inizia l’assalto via mare</a:t>
            </a:r>
          </a:p>
          <a:p>
            <a:r>
              <a:rPr lang="it-CH" dirty="0"/>
              <a:t>Bombardamenti vari</a:t>
            </a:r>
          </a:p>
          <a:p>
            <a:r>
              <a:rPr lang="it-CH" dirty="0"/>
              <a:t>Resistenza tedesca molto forte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92FDFB3-D1CE-EFAF-FE6B-C9E00AB38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131" y="365760"/>
            <a:ext cx="2728677" cy="196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605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7C6286-BC5F-4EA4-7DE8-AD53D2395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Difficoltà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C23BF2-06EC-D3C7-88E8-4826A4DDD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CH" dirty="0"/>
          </a:p>
          <a:p>
            <a:r>
              <a:rPr lang="it-CH" dirty="0"/>
              <a:t>Mare agitato e fuoco nemico intenso</a:t>
            </a:r>
          </a:p>
          <a:p>
            <a:r>
              <a:rPr lang="it-CH" dirty="0"/>
              <a:t>Molti mezzi affondarono</a:t>
            </a:r>
          </a:p>
          <a:p>
            <a:r>
              <a:rPr lang="it-CH" dirty="0"/>
              <a:t>Oltre 10.000 vittime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7859810-A21B-BBD6-D93A-348B59524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093" y="677863"/>
            <a:ext cx="2627604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481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Vista">
  <a:themeElements>
    <a:clrScheme name="Vista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B4B30"/>
      </a:accent2>
      <a:accent3>
        <a:srgbClr val="B5AE53"/>
      </a:accent3>
      <a:accent4>
        <a:srgbClr val="6F6A7A"/>
      </a:accent4>
      <a:accent5>
        <a:srgbClr val="E8B54D"/>
      </a:accent5>
      <a:accent6>
        <a:srgbClr val="8A7952"/>
      </a:accent6>
      <a:hlink>
        <a:srgbClr val="9F9F0B"/>
      </a:hlink>
      <a:folHlink>
        <a:srgbClr val="B2B2B2"/>
      </a:folHlink>
    </a:clrScheme>
    <a:fontScheme name="Vista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sta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3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866257B-E5CE-4C43-9210-F2DE76BE10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TM03457515[[fn=Vista]]</Template>
  <TotalTime>54</TotalTime>
  <Words>272</Words>
  <Application>Microsoft Macintosh PowerPoint</Application>
  <PresentationFormat>Widescreen</PresentationFormat>
  <Paragraphs>79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9" baseType="lpstr">
      <vt:lpstr>Arial</vt:lpstr>
      <vt:lpstr>Century Schoolbook</vt:lpstr>
      <vt:lpstr>Wingdings 2</vt:lpstr>
      <vt:lpstr>Vista</vt:lpstr>
      <vt:lpstr>IL D-DAY</vt:lpstr>
      <vt:lpstr>LO SBARCO IN NORMANDIA- introduzione</vt:lpstr>
      <vt:lpstr>Contesto storico</vt:lpstr>
      <vt:lpstr>Perché la Normandia</vt:lpstr>
      <vt:lpstr>Gli alleati</vt:lpstr>
      <vt:lpstr>Le cinque spiagge</vt:lpstr>
      <vt:lpstr>La notte prima</vt:lpstr>
      <vt:lpstr>Inizio dell’operazione </vt:lpstr>
      <vt:lpstr>Difficoltà</vt:lpstr>
      <vt:lpstr>Il ruolo della tecnologia </vt:lpstr>
      <vt:lpstr>La reazione tedesca</vt:lpstr>
      <vt:lpstr>Successo degli alleati</vt:lpstr>
      <vt:lpstr>Conseguenze dello sbarco</vt:lpstr>
      <vt:lpstr>Significato storico</vt:lpstr>
      <vt:lpstr>conclusione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Michelle S.</dc:creator>
  <cp:lastModifiedBy>Pordenone Gian Franco</cp:lastModifiedBy>
  <cp:revision>4</cp:revision>
  <dcterms:created xsi:type="dcterms:W3CDTF">2025-11-22T12:32:23Z</dcterms:created>
  <dcterms:modified xsi:type="dcterms:W3CDTF">2026-03-05T11:39:50Z</dcterms:modified>
</cp:coreProperties>
</file>