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9C4C8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254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313507"/>
              <a:satOff val="34334"/>
              <a:lumOff val="-8266"/>
              <a:alpha val="10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254308"/>
              <a:satOff val="57261"/>
              <a:lumOff val="12765"/>
              <a:alpha val="62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4C4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BABABA">
              <a:alpha val="70000"/>
            </a:srgbClr>
          </a:solidFill>
        </a:fill>
      </a:tcStyle>
    </a:firstCol>
    <a:lastRow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739060"/>
              <a:satOff val="51948"/>
              <a:lumOff val="-8454"/>
              <a:alpha val="62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58585"/>
              </a:solidFill>
              <a:prstDash val="solid"/>
              <a:miter lim="400000"/>
            </a:ln>
          </a:top>
          <a:bottom>
            <a:ln w="12700" cap="flat">
              <a:solidFill>
                <a:srgbClr val="858585"/>
              </a:solidFill>
              <a:prstDash val="solid"/>
              <a:miter lim="400000"/>
            </a:ln>
          </a:bottom>
          <a:insideH>
            <a:ln w="12700" cap="flat">
              <a:solidFill>
                <a:srgbClr val="8585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D5CBC0">
              <a:alpha val="39000"/>
            </a:srgbClr>
          </a:solidFill>
        </a:fill>
      </a:tcStyle>
    </a:band2H>
    <a:firstCo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868685"/>
              </a:solidFill>
              <a:prstDash val="solid"/>
              <a:miter lim="400000"/>
            </a:ln>
          </a:left>
          <a:right>
            <a:ln w="12700" cap="flat">
              <a:solidFill>
                <a:srgbClr val="868685"/>
              </a:solidFill>
              <a:prstDash val="solid"/>
              <a:miter lim="400000"/>
            </a:ln>
          </a:right>
          <a:top>
            <a:ln w="12700" cap="flat">
              <a:solidFill>
                <a:srgbClr val="858585"/>
              </a:solidFill>
              <a:prstDash val="solid"/>
              <a:miter lim="400000"/>
            </a:ln>
          </a:top>
          <a:bottom>
            <a:ln w="12700" cap="flat">
              <a:solidFill>
                <a:srgbClr val="858585"/>
              </a:solidFill>
              <a:prstDash val="solid"/>
              <a:miter lim="400000"/>
            </a:ln>
          </a:bottom>
          <a:insideH>
            <a:ln w="12700" cap="flat">
              <a:solidFill>
                <a:srgbClr val="8585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85948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85948">
              <a:alpha val="6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FEFEE0">
              <a:alpha val="55000"/>
            </a:srgbClr>
          </a:solidFill>
        </a:fill>
      </a:tcStyle>
    </a:band2H>
    <a:firstCol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31750" cap="flat">
              <a:solidFill>
                <a:schemeClr val="accent5">
                  <a:hueOff val="61010"/>
                  <a:satOff val="20460"/>
                  <a:lumOff val="-2197"/>
                  <a:alpha val="62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lastRow>
    <a:fir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2387600" y="2692400"/>
            <a:ext cx="19621500" cy="3924300"/>
          </a:xfrm>
          <a:prstGeom prst="rect">
            <a:avLst/>
          </a:prstGeom>
        </p:spPr>
        <p:txBody>
          <a:bodyPr anchor="b"/>
          <a:lstStyle>
            <a:lvl1pPr>
              <a:defRPr sz="132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2387600" y="7048500"/>
            <a:ext cx="19621500" cy="179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Inserisci qui una citazione”."/>
          <p:cNvSpPr txBox="1"/>
          <p:nvPr>
            <p:ph type="body" sz="quarter" idx="21"/>
          </p:nvPr>
        </p:nvSpPr>
        <p:spPr>
          <a:xfrm>
            <a:off x="2387600" y="6045200"/>
            <a:ext cx="19621500" cy="876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600">
                <a:solidFill>
                  <a:srgbClr val="45A7DE"/>
                </a:solidFill>
              </a:defRPr>
            </a:lvl1pPr>
          </a:lstStyle>
          <a:p>
            <a:pPr/>
            <a:r>
              <a:t>“Inserisci qui una citazione”.</a:t>
            </a:r>
          </a:p>
        </p:txBody>
      </p:sp>
      <p:sp>
        <p:nvSpPr>
          <p:cNvPr id="94" name="–Giovanni Mela"/>
          <p:cNvSpPr txBox="1"/>
          <p:nvPr>
            <p:ph type="body" sz="quarter" idx="22"/>
          </p:nvPr>
        </p:nvSpPr>
        <p:spPr>
          <a:xfrm>
            <a:off x="2387600" y="8953500"/>
            <a:ext cx="19621500" cy="787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</a:lstStyle>
          <a:p>
            <a:pPr/>
            <a:r>
              <a:t>–Giovanni Mela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/>
          <p:nvPr>
            <p:ph type="pic" idx="21"/>
          </p:nvPr>
        </p:nvSpPr>
        <p:spPr>
          <a:xfrm>
            <a:off x="0" y="-190500"/>
            <a:ext cx="24384000" cy="140939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idx="21"/>
          </p:nvPr>
        </p:nvSpPr>
        <p:spPr>
          <a:xfrm>
            <a:off x="4667250" y="-231128"/>
            <a:ext cx="17402076" cy="10058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2387600" y="8623300"/>
            <a:ext cx="19621500" cy="2400300"/>
          </a:xfrm>
          <a:prstGeom prst="rect">
            <a:avLst/>
          </a:prstGeom>
        </p:spPr>
        <p:txBody>
          <a:bodyPr anchor="b"/>
          <a:lstStyle>
            <a:lvl1pPr>
              <a:defRPr sz="13200"/>
            </a:lvl1pPr>
          </a:lstStyle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2387600" y="11150600"/>
            <a:ext cx="19621500" cy="179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2387600" y="4000500"/>
            <a:ext cx="19621500" cy="5715000"/>
          </a:xfrm>
          <a:prstGeom prst="rect">
            <a:avLst/>
          </a:prstGeom>
        </p:spPr>
        <p:txBody>
          <a:bodyPr/>
          <a:lstStyle>
            <a:lvl1pPr>
              <a:defRPr sz="13200"/>
            </a:lvl1pPr>
          </a:lstStyle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utterfly-and-leaf_3000x1734.jpeg"/>
          <p:cNvSpPr/>
          <p:nvPr>
            <p:ph type="pic" idx="21"/>
          </p:nvPr>
        </p:nvSpPr>
        <p:spPr>
          <a:xfrm>
            <a:off x="10530071" y="554566"/>
            <a:ext cx="20258478" cy="11709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711200" y="1981200"/>
            <a:ext cx="140462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half" idx="1"/>
          </p:nvPr>
        </p:nvSpPr>
        <p:spPr>
          <a:xfrm>
            <a:off x="711200" y="6731000"/>
            <a:ext cx="14046200" cy="5232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xfrm>
            <a:off x="2387600" y="3898900"/>
            <a:ext cx="196215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utterfly-and-leaf_3000x1734.jpeg"/>
          <p:cNvSpPr/>
          <p:nvPr>
            <p:ph type="pic" idx="21"/>
          </p:nvPr>
        </p:nvSpPr>
        <p:spPr>
          <a:xfrm>
            <a:off x="9919689" y="3141992"/>
            <a:ext cx="16395701" cy="947671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half" idx="1"/>
          </p:nvPr>
        </p:nvSpPr>
        <p:spPr>
          <a:xfrm>
            <a:off x="2387600" y="3898900"/>
            <a:ext cx="10223500" cy="8039100"/>
          </a:xfrm>
          <a:prstGeom prst="rect">
            <a:avLst/>
          </a:prstGeom>
        </p:spPr>
        <p:txBody>
          <a:bodyPr/>
          <a:lstStyle>
            <a:lvl1pPr marL="673099" indent="-673099">
              <a:spcBef>
                <a:spcPts val="5300"/>
              </a:spcBef>
              <a:buSzPct val="50000"/>
              <a:buBlip>
                <a:blip r:embed="rId2"/>
              </a:buBlip>
              <a:defRPr sz="5000"/>
            </a:lvl1pPr>
            <a:lvl2pPr marL="13462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2pPr>
            <a:lvl3pPr marL="20193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3pPr>
            <a:lvl4pPr marL="26924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4pPr>
            <a:lvl5pPr marL="33655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idx="21"/>
          </p:nvPr>
        </p:nvSpPr>
        <p:spPr>
          <a:xfrm rot="21600000">
            <a:off x="11168731" y="-2006599"/>
            <a:ext cx="14294116" cy="1429407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magine"/>
          <p:cNvSpPr/>
          <p:nvPr>
            <p:ph type="pic" sz="half" idx="22"/>
          </p:nvPr>
        </p:nvSpPr>
        <p:spPr>
          <a:xfrm rot="21600000">
            <a:off x="13285117" y="6292593"/>
            <a:ext cx="13249309" cy="7658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magine"/>
          <p:cNvSpPr/>
          <p:nvPr>
            <p:ph type="pic" idx="23"/>
          </p:nvPr>
        </p:nvSpPr>
        <p:spPr>
          <a:xfrm>
            <a:off x="558800" y="-2946400"/>
            <a:ext cx="15062200" cy="19837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2387600" y="1790700"/>
            <a:ext cx="196215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2387600" y="355600"/>
            <a:ext cx="19621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956985" y="13106400"/>
            <a:ext cx="461773" cy="431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86868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889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1pPr>
      <a:lvl2pPr marL="1778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2pPr>
      <a:lvl3pPr marL="2667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3pPr>
      <a:lvl4pPr marL="3556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4pPr>
      <a:lvl5pPr marL="4445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5pPr>
      <a:lvl6pPr marL="5334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6pPr>
      <a:lvl7pPr marL="6223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7pPr>
      <a:lvl8pPr marL="7112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8pPr>
      <a:lvl9pPr marL="8001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64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6.jpeg"/><Relationship Id="rId8" Type="http://schemas.openxmlformats.org/officeDocument/2006/relationships/image" Target="../media/image14.png"/><Relationship Id="rId9" Type="http://schemas.openxmlformats.org/officeDocument/2006/relationships/image" Target="../media/image1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alla SdN all’ONU"/>
          <p:cNvSpPr txBox="1"/>
          <p:nvPr>
            <p:ph type="ctrTitle"/>
          </p:nvPr>
        </p:nvSpPr>
        <p:spPr>
          <a:xfrm>
            <a:off x="2638662" y="3745452"/>
            <a:ext cx="19621501" cy="3924301"/>
          </a:xfrm>
          <a:prstGeom prst="rect">
            <a:avLst/>
          </a:prstGeom>
        </p:spPr>
        <p:txBody>
          <a:bodyPr/>
          <a:lstStyle>
            <a:lvl1pPr>
              <a:defRPr b="1" sz="15400"/>
            </a:lvl1pPr>
          </a:lstStyle>
          <a:p>
            <a:pPr/>
            <a:r>
              <a:t>Dalla SdN all’ONU</a:t>
            </a:r>
          </a:p>
        </p:txBody>
      </p:sp>
      <p:sp>
        <p:nvSpPr>
          <p:cNvPr id="120" name="Il tentativo di regolare i conflitti internazionali in modo pacifico"/>
          <p:cNvSpPr txBox="1"/>
          <p:nvPr>
            <p:ph type="subTitle" sz="quarter" idx="1"/>
          </p:nvPr>
        </p:nvSpPr>
        <p:spPr>
          <a:xfrm>
            <a:off x="1284412" y="9973643"/>
            <a:ext cx="21815176" cy="1790701"/>
          </a:xfrm>
          <a:prstGeom prst="rect">
            <a:avLst/>
          </a:prstGeom>
        </p:spPr>
        <p:txBody>
          <a:bodyPr/>
          <a:lstStyle>
            <a:lvl1pPr defTabSz="759459">
              <a:defRPr b="1" sz="6072"/>
            </a:lvl1pPr>
          </a:lstStyle>
          <a:p>
            <a:pPr/>
            <a:r>
              <a:t>Il tentativo di regolare i conflitti internazionali in modo pacifico</a:t>
            </a:r>
          </a:p>
        </p:txBody>
      </p:sp>
      <p:sp>
        <p:nvSpPr>
          <p:cNvPr id="121" name="riflessione di civica"/>
          <p:cNvSpPr txBox="1"/>
          <p:nvPr/>
        </p:nvSpPr>
        <p:spPr>
          <a:xfrm>
            <a:off x="1026999" y="1067799"/>
            <a:ext cx="21815177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b="1" sz="6600"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lvl1pPr>
          </a:lstStyle>
          <a:p>
            <a:pPr/>
            <a:r>
              <a:t>riflessione di civica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le principali agenzie dell’ONU"/>
          <p:cNvSpPr txBox="1"/>
          <p:nvPr>
            <p:ph type="ctrTitle"/>
          </p:nvPr>
        </p:nvSpPr>
        <p:spPr>
          <a:xfrm>
            <a:off x="407649" y="353948"/>
            <a:ext cx="23568702" cy="2436957"/>
          </a:xfrm>
          <a:prstGeom prst="rect">
            <a:avLst/>
          </a:prstGeom>
        </p:spPr>
        <p:txBody>
          <a:bodyPr/>
          <a:lstStyle/>
          <a:p>
            <a:pPr/>
            <a:r>
              <a:t>le principali agenzie dell’ONU</a:t>
            </a:r>
          </a:p>
        </p:txBody>
      </p:sp>
      <p:sp>
        <p:nvSpPr>
          <p:cNvPr id="201" name="unesco = educazione"/>
          <p:cNvSpPr txBox="1"/>
          <p:nvPr>
            <p:ph type="subTitle" sz="quarter" idx="1"/>
          </p:nvPr>
        </p:nvSpPr>
        <p:spPr>
          <a:xfrm>
            <a:off x="5648864" y="7690556"/>
            <a:ext cx="12103423" cy="1106218"/>
          </a:xfrm>
          <a:prstGeom prst="rect">
            <a:avLst/>
          </a:prstGeom>
        </p:spPr>
        <p:txBody>
          <a:bodyPr/>
          <a:lstStyle/>
          <a:p>
            <a:pPr/>
            <a:r>
              <a:t>unesco = educazione</a:t>
            </a:r>
          </a:p>
        </p:txBody>
      </p:sp>
      <p:sp>
        <p:nvSpPr>
          <p:cNvPr id="202" name="hcr = rifugiati"/>
          <p:cNvSpPr txBox="1"/>
          <p:nvPr/>
        </p:nvSpPr>
        <p:spPr>
          <a:xfrm>
            <a:off x="11842019" y="3967653"/>
            <a:ext cx="6053586" cy="1783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lvl1pPr>
          </a:lstStyle>
          <a:p>
            <a:pPr/>
            <a:r>
              <a:t>hcr = rifugiati</a:t>
            </a:r>
          </a:p>
        </p:txBody>
      </p:sp>
      <p:sp>
        <p:nvSpPr>
          <p:cNvPr id="203" name="unicef = infanzia"/>
          <p:cNvSpPr txBox="1"/>
          <p:nvPr/>
        </p:nvSpPr>
        <p:spPr>
          <a:xfrm>
            <a:off x="1761363" y="5253071"/>
            <a:ext cx="6053586" cy="110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3">
                    <a:satOff val="22240"/>
                    <a:lumOff val="14705"/>
                  </a:schemeClr>
                </a:solidFill>
              </a:defRPr>
            </a:lvl1pPr>
          </a:lstStyle>
          <a:p>
            <a:pPr/>
            <a:r>
              <a:t>unicef = infanzia</a:t>
            </a:r>
          </a:p>
        </p:txBody>
      </p:sp>
      <p:sp>
        <p:nvSpPr>
          <p:cNvPr id="204" name="pnud = sviluppo"/>
          <p:cNvSpPr txBox="1"/>
          <p:nvPr/>
        </p:nvSpPr>
        <p:spPr>
          <a:xfrm>
            <a:off x="14322539" y="11645545"/>
            <a:ext cx="6053587" cy="1872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5">
                    <a:satOff val="13469"/>
                    <a:lumOff val="13333"/>
                  </a:schemeClr>
                </a:solidFill>
              </a:defRPr>
            </a:lvl1pPr>
          </a:lstStyle>
          <a:p>
            <a:pPr/>
            <a:r>
              <a:t>pnud = sviluppo</a:t>
            </a:r>
          </a:p>
        </p:txBody>
      </p:sp>
      <p:sp>
        <p:nvSpPr>
          <p:cNvPr id="205" name="oms = sanità"/>
          <p:cNvSpPr txBox="1"/>
          <p:nvPr/>
        </p:nvSpPr>
        <p:spPr>
          <a:xfrm>
            <a:off x="768018" y="10128043"/>
            <a:ext cx="12103423" cy="110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/>
            <a:r>
              <a:t>oms = sanità</a:t>
            </a:r>
          </a:p>
        </p:txBody>
      </p:sp>
      <p:sp>
        <p:nvSpPr>
          <p:cNvPr id="206" name="ilo = lavoro"/>
          <p:cNvSpPr txBox="1"/>
          <p:nvPr/>
        </p:nvSpPr>
        <p:spPr>
          <a:xfrm>
            <a:off x="16953464" y="6927606"/>
            <a:ext cx="6053586" cy="1783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5">
                    <a:satOff val="19674"/>
                    <a:lumOff val="-24274"/>
                  </a:schemeClr>
                </a:solidFill>
              </a:defRPr>
            </a:lvl1pPr>
          </a:lstStyle>
          <a:p>
            <a:pPr/>
            <a:r>
              <a:t>ilo = lavoro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lo sviluppo sostenibile"/>
          <p:cNvSpPr txBox="1"/>
          <p:nvPr>
            <p:ph type="ctrTitle"/>
          </p:nvPr>
        </p:nvSpPr>
        <p:spPr>
          <a:xfrm>
            <a:off x="407649" y="-207680"/>
            <a:ext cx="23568702" cy="2436957"/>
          </a:xfrm>
          <a:prstGeom prst="rect">
            <a:avLst/>
          </a:prstGeom>
        </p:spPr>
        <p:txBody>
          <a:bodyPr/>
          <a:lstStyle/>
          <a:p>
            <a:pPr/>
            <a:r>
              <a:t>lo sviluppo sostenibile</a:t>
            </a:r>
          </a:p>
        </p:txBody>
      </p:sp>
      <p:grpSp>
        <p:nvGrpSpPr>
          <p:cNvPr id="211" name="Schermata 2020-10-27 alle 14.32.39.png"/>
          <p:cNvGrpSpPr/>
          <p:nvPr/>
        </p:nvGrpSpPr>
        <p:grpSpPr>
          <a:xfrm>
            <a:off x="1896799" y="2704098"/>
            <a:ext cx="16471799" cy="10492204"/>
            <a:chOff x="0" y="0"/>
            <a:chExt cx="16471797" cy="10492203"/>
          </a:xfrm>
        </p:grpSpPr>
        <p:pic>
          <p:nvPicPr>
            <p:cNvPr id="210" name="Schermata 2020-10-27 alle 14.32.39.png" descr="Schermata 2020-10-27 alle 14.32.3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6217798" cy="101620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9" name="Schermata 2020-10-27 alle 14.32.39.png" descr="Schermata 2020-10-27 alle 14.32.39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471798" cy="10492204"/>
            </a:xfrm>
            <a:prstGeom prst="rect">
              <a:avLst/>
            </a:prstGeom>
            <a:effectLst/>
          </p:spPr>
        </p:pic>
      </p:grpSp>
      <p:sp>
        <p:nvSpPr>
          <p:cNvPr id="212" name="dal 2015"/>
          <p:cNvSpPr txBox="1"/>
          <p:nvPr/>
        </p:nvSpPr>
        <p:spPr>
          <a:xfrm>
            <a:off x="18676343" y="5392247"/>
            <a:ext cx="3946295" cy="979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lvl1pPr>
          </a:lstStyle>
          <a:p>
            <a:pPr/>
            <a:r>
              <a:t>dal 2015</a:t>
            </a:r>
          </a:p>
        </p:txBody>
      </p:sp>
      <p:sp>
        <p:nvSpPr>
          <p:cNvPr id="213" name="agenda 2030"/>
          <p:cNvSpPr txBox="1"/>
          <p:nvPr/>
        </p:nvSpPr>
        <p:spPr>
          <a:xfrm>
            <a:off x="19083151" y="8977492"/>
            <a:ext cx="5748914" cy="113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3">
                    <a:satOff val="22240"/>
                    <a:lumOff val="14705"/>
                  </a:schemeClr>
                </a:solidFill>
              </a:defRPr>
            </a:lvl1pPr>
          </a:lstStyle>
          <a:p>
            <a:pPr/>
            <a:r>
              <a:t>agenda 2030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ine!"/>
          <p:cNvSpPr txBox="1"/>
          <p:nvPr>
            <p:ph type="ctrTitle"/>
          </p:nvPr>
        </p:nvSpPr>
        <p:spPr>
          <a:xfrm>
            <a:off x="407649" y="5639522"/>
            <a:ext cx="23568702" cy="2436956"/>
          </a:xfrm>
          <a:prstGeom prst="rect">
            <a:avLst/>
          </a:prstGeom>
        </p:spPr>
        <p:txBody>
          <a:bodyPr/>
          <a:lstStyle/>
          <a:p>
            <a:pPr/>
            <a:r>
              <a:t>fine!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la Prima guerra mondiale"/>
          <p:cNvSpPr txBox="1"/>
          <p:nvPr>
            <p:ph type="ctrTitle"/>
          </p:nvPr>
        </p:nvSpPr>
        <p:spPr>
          <a:xfrm>
            <a:off x="1568559" y="201548"/>
            <a:ext cx="20676107" cy="2436957"/>
          </a:xfrm>
          <a:prstGeom prst="rect">
            <a:avLst/>
          </a:prstGeom>
        </p:spPr>
        <p:txBody>
          <a:bodyPr/>
          <a:lstStyle/>
          <a:p>
            <a:pPr/>
            <a:r>
              <a:t>la Prima guerra mondiale</a:t>
            </a:r>
          </a:p>
        </p:txBody>
      </p:sp>
      <p:sp>
        <p:nvSpPr>
          <p:cNvPr id="124" name="un’Europa dilaniata"/>
          <p:cNvSpPr txBox="1"/>
          <p:nvPr>
            <p:ph type="subTitle" sz="quarter" idx="1"/>
          </p:nvPr>
        </p:nvSpPr>
        <p:spPr>
          <a:xfrm>
            <a:off x="6510133" y="11802931"/>
            <a:ext cx="12103424" cy="1106217"/>
          </a:xfrm>
          <a:prstGeom prst="rect">
            <a:avLst/>
          </a:prstGeom>
        </p:spPr>
        <p:txBody>
          <a:bodyPr/>
          <a:lstStyle/>
          <a:p>
            <a:pPr/>
            <a:r>
              <a:t>un’Europa dilaniata</a:t>
            </a:r>
          </a:p>
        </p:txBody>
      </p:sp>
      <p:grpSp>
        <p:nvGrpSpPr>
          <p:cNvPr id="127" name="01cul03f1-k0sF-U31505244090043ND-656x492@Corriere-Web-Sezioni.jpg"/>
          <p:cNvGrpSpPr/>
          <p:nvPr/>
        </p:nvGrpSpPr>
        <p:grpSpPr>
          <a:xfrm>
            <a:off x="7171368" y="3701309"/>
            <a:ext cx="10041265" cy="7670649"/>
            <a:chOff x="0" y="0"/>
            <a:chExt cx="10041263" cy="7670647"/>
          </a:xfrm>
        </p:grpSpPr>
        <p:pic>
          <p:nvPicPr>
            <p:cNvPr id="126" name="01cul03f1-k0sF-U31505244090043ND-656x492@Corriere-Web-Sezioni.jpg" descr="01cul03f1-k0sF-U31505244090043ND-656x492@Corriere-Web-Sezioni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787264" cy="73404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5" name="01cul03f1-k0sF-U31505244090043ND-656x492@Corriere-Web-Sezioni.jpg" descr="01cul03f1-k0sF-U31505244090043ND-656x492@Corriere-Web-Sezioni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041264" cy="7670648"/>
            </a:xfrm>
            <a:prstGeom prst="rect">
              <a:avLst/>
            </a:prstGeom>
            <a:effectLst/>
          </p:spPr>
        </p:pic>
      </p:grpSp>
      <p:sp>
        <p:nvSpPr>
          <p:cNvPr id="128" name="16 milioni di morti"/>
          <p:cNvSpPr txBox="1"/>
          <p:nvPr/>
        </p:nvSpPr>
        <p:spPr>
          <a:xfrm>
            <a:off x="17458295" y="4479602"/>
            <a:ext cx="6053587" cy="110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lvl1pPr>
          </a:lstStyle>
          <a:p>
            <a:pPr/>
            <a:r>
              <a:t>16 milioni di morti</a:t>
            </a:r>
          </a:p>
        </p:txBody>
      </p:sp>
      <p:sp>
        <p:nvSpPr>
          <p:cNvPr id="129" name="la Svizzera…"/>
          <p:cNvSpPr txBox="1"/>
          <p:nvPr/>
        </p:nvSpPr>
        <p:spPr>
          <a:xfrm>
            <a:off x="17926318" y="10820082"/>
            <a:ext cx="6053586" cy="2149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>
                <a:solidFill>
                  <a:schemeClr val="accent5">
                    <a:satOff val="13469"/>
                    <a:lumOff val="13333"/>
                  </a:schemeClr>
                </a:solidFill>
              </a:defRPr>
            </a:pPr>
            <a:r>
              <a:t>la Svizzera </a:t>
            </a:r>
          </a:p>
          <a:p>
            <a:pPr>
              <a:defRPr>
                <a:solidFill>
                  <a:schemeClr val="accent5">
                    <a:satOff val="13469"/>
                    <a:lumOff val="13333"/>
                  </a:schemeClr>
                </a:solidFill>
              </a:defRPr>
            </a:pPr>
            <a:r>
              <a:t>è neutra</a:t>
            </a:r>
          </a:p>
        </p:txBody>
      </p:sp>
      <p:sp>
        <p:nvSpPr>
          <p:cNvPr id="130" name="1914-1918"/>
          <p:cNvSpPr txBox="1"/>
          <p:nvPr/>
        </p:nvSpPr>
        <p:spPr>
          <a:xfrm>
            <a:off x="614706" y="6010671"/>
            <a:ext cx="6053587" cy="110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3">
                    <a:satOff val="22240"/>
                    <a:lumOff val="14705"/>
                  </a:schemeClr>
                </a:solidFill>
              </a:defRPr>
            </a:lvl1pPr>
          </a:lstStyle>
          <a:p>
            <a:pPr/>
            <a:r>
              <a:t>1914-1918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a Società delle Nazioni"/>
          <p:cNvSpPr txBox="1"/>
          <p:nvPr>
            <p:ph type="ctrTitle"/>
          </p:nvPr>
        </p:nvSpPr>
        <p:spPr>
          <a:xfrm>
            <a:off x="2223791" y="201548"/>
            <a:ext cx="20676107" cy="2436957"/>
          </a:xfrm>
          <a:prstGeom prst="rect">
            <a:avLst/>
          </a:prstGeom>
        </p:spPr>
        <p:txBody>
          <a:bodyPr/>
          <a:lstStyle/>
          <a:p>
            <a:pPr/>
            <a:r>
              <a:t>la Società delle Nazioni</a:t>
            </a:r>
          </a:p>
        </p:txBody>
      </p:sp>
      <p:sp>
        <p:nvSpPr>
          <p:cNvPr id="133" name="risolvere pacificamente i conflitti"/>
          <p:cNvSpPr txBox="1"/>
          <p:nvPr>
            <p:ph type="subTitle" sz="quarter" idx="1"/>
          </p:nvPr>
        </p:nvSpPr>
        <p:spPr>
          <a:xfrm>
            <a:off x="6140288" y="11662524"/>
            <a:ext cx="12103424" cy="1106217"/>
          </a:xfrm>
          <a:prstGeom prst="rect">
            <a:avLst/>
          </a:prstGeom>
        </p:spPr>
        <p:txBody>
          <a:bodyPr/>
          <a:lstStyle/>
          <a:p>
            <a:pPr/>
            <a:r>
              <a:t>risolvere pacificamente i conflitti</a:t>
            </a:r>
          </a:p>
        </p:txBody>
      </p:sp>
      <p:sp>
        <p:nvSpPr>
          <p:cNvPr id="134" name="voluta da…"/>
          <p:cNvSpPr txBox="1"/>
          <p:nvPr/>
        </p:nvSpPr>
        <p:spPr>
          <a:xfrm>
            <a:off x="17715707" y="4690212"/>
            <a:ext cx="6053587" cy="1783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pPr>
            <a:r>
              <a:t>voluta da </a:t>
            </a:r>
          </a:p>
          <a:p>
            <a: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pPr>
            <a:r>
              <a:t>Woodrow Wilson</a:t>
            </a:r>
          </a:p>
        </p:txBody>
      </p:sp>
      <p:sp>
        <p:nvSpPr>
          <p:cNvPr id="135" name="la sede è…"/>
          <p:cNvSpPr txBox="1"/>
          <p:nvPr/>
        </p:nvSpPr>
        <p:spPr>
          <a:xfrm>
            <a:off x="18090126" y="9954240"/>
            <a:ext cx="6053587" cy="2557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>
                <a:solidFill>
                  <a:schemeClr val="accent5">
                    <a:satOff val="13469"/>
                    <a:lumOff val="13333"/>
                  </a:schemeClr>
                </a:solidFill>
              </a:defRPr>
            </a:pPr>
            <a:r>
              <a:t>la sede è </a:t>
            </a:r>
          </a:p>
          <a:p>
            <a:pPr>
              <a:defRPr>
                <a:solidFill>
                  <a:schemeClr val="accent5">
                    <a:satOff val="13469"/>
                    <a:lumOff val="13333"/>
                  </a:schemeClr>
                </a:solidFill>
              </a:defRPr>
            </a:pPr>
            <a:r>
              <a:t>Ginevra</a:t>
            </a:r>
          </a:p>
        </p:txBody>
      </p:sp>
      <p:sp>
        <p:nvSpPr>
          <p:cNvPr id="136" name="1919-1939"/>
          <p:cNvSpPr txBox="1"/>
          <p:nvPr/>
        </p:nvSpPr>
        <p:spPr>
          <a:xfrm>
            <a:off x="614706" y="6993519"/>
            <a:ext cx="6053587" cy="110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3">
                    <a:satOff val="22240"/>
                    <a:lumOff val="14705"/>
                  </a:schemeClr>
                </a:solidFill>
              </a:defRPr>
            </a:lvl1pPr>
          </a:lstStyle>
          <a:p>
            <a:pPr/>
            <a:r>
              <a:t>1919-1939</a:t>
            </a:r>
          </a:p>
        </p:txBody>
      </p:sp>
      <p:grpSp>
        <p:nvGrpSpPr>
          <p:cNvPr id="139" name="4.jpg"/>
          <p:cNvGrpSpPr/>
          <p:nvPr/>
        </p:nvGrpSpPr>
        <p:grpSpPr>
          <a:xfrm>
            <a:off x="7008007" y="4175278"/>
            <a:ext cx="10367985" cy="7062321"/>
            <a:chOff x="0" y="0"/>
            <a:chExt cx="10367983" cy="7062320"/>
          </a:xfrm>
        </p:grpSpPr>
        <p:pic>
          <p:nvPicPr>
            <p:cNvPr id="138" name="4.jpg" descr="4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113984" cy="67321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7" name="4.jpg" descr="4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367984" cy="706232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la Seconda guerra mondiale"/>
          <p:cNvSpPr txBox="1"/>
          <p:nvPr>
            <p:ph type="ctrTitle"/>
          </p:nvPr>
        </p:nvSpPr>
        <p:spPr>
          <a:xfrm>
            <a:off x="2223791" y="201548"/>
            <a:ext cx="20676107" cy="2436957"/>
          </a:xfrm>
          <a:prstGeom prst="rect">
            <a:avLst/>
          </a:prstGeom>
        </p:spPr>
        <p:txBody>
          <a:bodyPr/>
          <a:lstStyle/>
          <a:p>
            <a:pPr/>
            <a:r>
              <a:t>la Seconda guerra mondiale</a:t>
            </a:r>
          </a:p>
        </p:txBody>
      </p:sp>
      <p:sp>
        <p:nvSpPr>
          <p:cNvPr id="142" name="un’Europa distrutta"/>
          <p:cNvSpPr txBox="1"/>
          <p:nvPr>
            <p:ph type="subTitle" sz="quarter" idx="1"/>
          </p:nvPr>
        </p:nvSpPr>
        <p:spPr>
          <a:xfrm>
            <a:off x="6140288" y="11802931"/>
            <a:ext cx="12103424" cy="1106217"/>
          </a:xfrm>
          <a:prstGeom prst="rect">
            <a:avLst/>
          </a:prstGeom>
        </p:spPr>
        <p:txBody>
          <a:bodyPr/>
          <a:lstStyle/>
          <a:p>
            <a:pPr/>
            <a:r>
              <a:t>un’Europa distrutta</a:t>
            </a:r>
          </a:p>
        </p:txBody>
      </p:sp>
      <p:sp>
        <p:nvSpPr>
          <p:cNvPr id="143" name="54 milioni di morti"/>
          <p:cNvSpPr txBox="1"/>
          <p:nvPr/>
        </p:nvSpPr>
        <p:spPr>
          <a:xfrm>
            <a:off x="17715707" y="4690212"/>
            <a:ext cx="6053587" cy="2436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lvl1pPr>
          </a:lstStyle>
          <a:p>
            <a:pPr/>
            <a:r>
              <a:t>54 milioni di morti</a:t>
            </a:r>
          </a:p>
        </p:txBody>
      </p:sp>
      <p:sp>
        <p:nvSpPr>
          <p:cNvPr id="144" name="la Svizzera…"/>
          <p:cNvSpPr txBox="1"/>
          <p:nvPr/>
        </p:nvSpPr>
        <p:spPr>
          <a:xfrm>
            <a:off x="17411493" y="9954240"/>
            <a:ext cx="6053587" cy="212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>
                <a:solidFill>
                  <a:schemeClr val="accent5">
                    <a:satOff val="13469"/>
                    <a:lumOff val="13333"/>
                  </a:schemeClr>
                </a:solidFill>
              </a:defRPr>
            </a:pPr>
            <a:r>
              <a:t>la Svizzera </a:t>
            </a:r>
          </a:p>
          <a:p>
            <a:pPr>
              <a:defRPr>
                <a:solidFill>
                  <a:schemeClr val="accent5">
                    <a:satOff val="13469"/>
                    <a:lumOff val="13333"/>
                  </a:schemeClr>
                </a:solidFill>
              </a:defRPr>
            </a:pPr>
            <a:r>
              <a:t>è neutra</a:t>
            </a:r>
          </a:p>
        </p:txBody>
      </p:sp>
      <p:sp>
        <p:nvSpPr>
          <p:cNvPr id="145" name="1939-1945"/>
          <p:cNvSpPr txBox="1"/>
          <p:nvPr/>
        </p:nvSpPr>
        <p:spPr>
          <a:xfrm>
            <a:off x="614706" y="6993519"/>
            <a:ext cx="6053587" cy="110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3">
                    <a:satOff val="22240"/>
                    <a:lumOff val="14705"/>
                  </a:schemeClr>
                </a:solidFill>
              </a:defRPr>
            </a:lvl1pPr>
          </a:lstStyle>
          <a:p>
            <a:pPr/>
            <a:r>
              <a:t>1939-1945</a:t>
            </a:r>
          </a:p>
        </p:txBody>
      </p:sp>
      <p:grpSp>
        <p:nvGrpSpPr>
          <p:cNvPr id="148" name="435px-Milano,_Galleria_Vittorio_Emanuele_II_(bombardata)_01.jpg"/>
          <p:cNvGrpSpPr/>
          <p:nvPr/>
        </p:nvGrpSpPr>
        <p:grpSpPr>
          <a:xfrm>
            <a:off x="9240584" y="3485781"/>
            <a:ext cx="5902833" cy="8121694"/>
            <a:chOff x="0" y="0"/>
            <a:chExt cx="5902832" cy="8121692"/>
          </a:xfrm>
        </p:grpSpPr>
        <p:pic>
          <p:nvPicPr>
            <p:cNvPr id="147" name="435px-Milano,_Galleria_Vittorio_Emanuele_II_(bombardata)_01.jpg" descr="435px-Milano,_Galleria_Vittorio_Emanuele_II_(bombardata)_0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648833" cy="77914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6" name="435px-Milano,_Galleria_Vittorio_Emanuele_II_(bombardata)_01.jpg" descr="435px-Milano,_Galleria_Vittorio_Emanuele_II_(bombardata)_01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02833" cy="812169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l’Organizzazione delle Nazioni Unite"/>
          <p:cNvSpPr txBox="1"/>
          <p:nvPr>
            <p:ph type="ctrTitle"/>
          </p:nvPr>
        </p:nvSpPr>
        <p:spPr>
          <a:xfrm>
            <a:off x="407649" y="353948"/>
            <a:ext cx="23568702" cy="2436957"/>
          </a:xfrm>
          <a:prstGeom prst="rect">
            <a:avLst/>
          </a:prstGeom>
        </p:spPr>
        <p:txBody>
          <a:bodyPr/>
          <a:lstStyle>
            <a:lvl1pPr defTabSz="792479">
              <a:defRPr sz="12671"/>
            </a:lvl1pPr>
          </a:lstStyle>
          <a:p>
            <a:pPr/>
            <a:r>
              <a:t>l’Organizzazione delle Nazioni Unite</a:t>
            </a:r>
          </a:p>
        </p:txBody>
      </p:sp>
      <p:sp>
        <p:nvSpPr>
          <p:cNvPr id="151" name="rispettare le differenze"/>
          <p:cNvSpPr txBox="1"/>
          <p:nvPr>
            <p:ph type="subTitle" sz="quarter" idx="1"/>
          </p:nvPr>
        </p:nvSpPr>
        <p:spPr>
          <a:xfrm>
            <a:off x="6140288" y="11919937"/>
            <a:ext cx="12103424" cy="1106217"/>
          </a:xfrm>
          <a:prstGeom prst="rect">
            <a:avLst/>
          </a:prstGeom>
        </p:spPr>
        <p:txBody>
          <a:bodyPr/>
          <a:lstStyle/>
          <a:p>
            <a:pPr/>
            <a:r>
              <a:t>rispettare le differenze</a:t>
            </a:r>
          </a:p>
        </p:txBody>
      </p:sp>
      <p:sp>
        <p:nvSpPr>
          <p:cNvPr id="152" name="da 51 a 193…"/>
          <p:cNvSpPr txBox="1"/>
          <p:nvPr/>
        </p:nvSpPr>
        <p:spPr>
          <a:xfrm>
            <a:off x="17715707" y="4690212"/>
            <a:ext cx="6053587" cy="1783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pPr>
            <a:r>
              <a:t>da 51 a 193 </a:t>
            </a:r>
          </a:p>
          <a:p>
            <a: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pPr>
            <a:r>
              <a:t>paesi membri</a:t>
            </a:r>
          </a:p>
        </p:txBody>
      </p:sp>
      <p:sp>
        <p:nvSpPr>
          <p:cNvPr id="153" name="la Svizzera partecipa…"/>
          <p:cNvSpPr txBox="1"/>
          <p:nvPr/>
        </p:nvSpPr>
        <p:spPr>
          <a:xfrm>
            <a:off x="17715707" y="10492467"/>
            <a:ext cx="6053587" cy="164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800735">
              <a:defRPr sz="5432">
                <a:solidFill>
                  <a:schemeClr val="accent5">
                    <a:satOff val="13469"/>
                    <a:lumOff val="13333"/>
                  </a:schemeClr>
                </a:solidFill>
              </a:defRPr>
            </a:pPr>
            <a:r>
              <a:t>la Svizzera partecipa</a:t>
            </a:r>
          </a:p>
          <a:p>
            <a:pPr defTabSz="800735">
              <a:defRPr sz="5432">
                <a:solidFill>
                  <a:schemeClr val="accent5">
                    <a:satOff val="13469"/>
                    <a:lumOff val="13333"/>
                  </a:schemeClr>
                </a:solidFill>
              </a:defRPr>
            </a:pPr>
            <a:r>
              <a:t>dal 2002</a:t>
            </a:r>
          </a:p>
        </p:txBody>
      </p:sp>
      <p:sp>
        <p:nvSpPr>
          <p:cNvPr id="154" name="dal 1945"/>
          <p:cNvSpPr txBox="1"/>
          <p:nvPr/>
        </p:nvSpPr>
        <p:spPr>
          <a:xfrm>
            <a:off x="614706" y="7397091"/>
            <a:ext cx="6053587" cy="1106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3">
                    <a:satOff val="22240"/>
                    <a:lumOff val="14705"/>
                  </a:schemeClr>
                </a:solidFill>
              </a:defRPr>
            </a:lvl1pPr>
          </a:lstStyle>
          <a:p>
            <a:pPr/>
            <a:r>
              <a:t>dal 1945</a:t>
            </a:r>
          </a:p>
        </p:txBody>
      </p:sp>
      <p:grpSp>
        <p:nvGrpSpPr>
          <p:cNvPr id="157" name="IMG_1129.jpeg"/>
          <p:cNvGrpSpPr/>
          <p:nvPr/>
        </p:nvGrpSpPr>
        <p:grpSpPr>
          <a:xfrm>
            <a:off x="6965443" y="3365653"/>
            <a:ext cx="10453114" cy="7979536"/>
            <a:chOff x="0" y="0"/>
            <a:chExt cx="10453113" cy="7979535"/>
          </a:xfrm>
        </p:grpSpPr>
        <p:pic>
          <p:nvPicPr>
            <p:cNvPr id="156" name="IMG_1129.jpeg" descr="IMG_1129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199114" cy="76493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5" name="IMG_1129.jpeg" descr="IMG_1129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453114" cy="797953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a sede centrale di New York"/>
          <p:cNvSpPr txBox="1"/>
          <p:nvPr>
            <p:ph type="ctrTitle"/>
          </p:nvPr>
        </p:nvSpPr>
        <p:spPr>
          <a:xfrm>
            <a:off x="407649" y="353948"/>
            <a:ext cx="23568702" cy="2436957"/>
          </a:xfrm>
          <a:prstGeom prst="rect">
            <a:avLst/>
          </a:prstGeom>
        </p:spPr>
        <p:txBody>
          <a:bodyPr/>
          <a:lstStyle/>
          <a:p>
            <a:pPr/>
            <a:r>
              <a:t>la sede centrale di New York</a:t>
            </a:r>
          </a:p>
        </p:txBody>
      </p:sp>
      <p:sp>
        <p:nvSpPr>
          <p:cNvPr id="160" name="il palazzo di vetro"/>
          <p:cNvSpPr txBox="1"/>
          <p:nvPr>
            <p:ph type="subTitle" sz="quarter" idx="1"/>
          </p:nvPr>
        </p:nvSpPr>
        <p:spPr>
          <a:xfrm>
            <a:off x="6491306" y="12317756"/>
            <a:ext cx="12103423" cy="1106217"/>
          </a:xfrm>
          <a:prstGeom prst="rect">
            <a:avLst/>
          </a:prstGeom>
        </p:spPr>
        <p:txBody>
          <a:bodyPr/>
          <a:lstStyle/>
          <a:p>
            <a:pPr/>
            <a:r>
              <a:t>il palazzo di vetro </a:t>
            </a:r>
          </a:p>
        </p:txBody>
      </p:sp>
      <p:sp>
        <p:nvSpPr>
          <p:cNvPr id="161" name="grattacielo…"/>
          <p:cNvSpPr txBox="1"/>
          <p:nvPr/>
        </p:nvSpPr>
        <p:spPr>
          <a:xfrm>
            <a:off x="17715707" y="4690212"/>
            <a:ext cx="6053587" cy="1783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pPr>
            <a:r>
              <a:t>grattacielo </a:t>
            </a:r>
          </a:p>
          <a:p>
            <a: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pPr>
            <a:r>
              <a:t>di 152 metri</a:t>
            </a:r>
          </a:p>
        </p:txBody>
      </p:sp>
      <p:sp>
        <p:nvSpPr>
          <p:cNvPr id="162" name="dal 1948"/>
          <p:cNvSpPr txBox="1"/>
          <p:nvPr/>
        </p:nvSpPr>
        <p:spPr>
          <a:xfrm>
            <a:off x="614706" y="7397091"/>
            <a:ext cx="6053587" cy="1106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3">
                    <a:satOff val="22240"/>
                    <a:lumOff val="14705"/>
                  </a:schemeClr>
                </a:solidFill>
              </a:defRPr>
            </a:lvl1pPr>
          </a:lstStyle>
          <a:p>
            <a:pPr/>
            <a:r>
              <a:t>dal 1948 </a:t>
            </a:r>
          </a:p>
        </p:txBody>
      </p:sp>
      <p:grpSp>
        <p:nvGrpSpPr>
          <p:cNvPr id="165" name="IMG_1136.jpeg"/>
          <p:cNvGrpSpPr/>
          <p:nvPr/>
        </p:nvGrpSpPr>
        <p:grpSpPr>
          <a:xfrm>
            <a:off x="8780842" y="2750844"/>
            <a:ext cx="7149933" cy="9524777"/>
            <a:chOff x="0" y="0"/>
            <a:chExt cx="7149931" cy="9524775"/>
          </a:xfrm>
        </p:grpSpPr>
        <p:pic>
          <p:nvPicPr>
            <p:cNvPr id="164" name="IMG_1136.jpeg" descr="IMG_1136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895932" cy="91945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3" name="IMG_1136.jpeg" descr="IMG_1136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149932" cy="9524776"/>
            </a:xfrm>
            <a:prstGeom prst="rect">
              <a:avLst/>
            </a:prstGeom>
            <a:effectLst/>
          </p:spPr>
        </p:pic>
      </p:grpSp>
      <p:pic>
        <p:nvPicPr>
          <p:cNvPr id="166" name="1024px-Flag_of_the_United_Nations.svg.png" descr="1024px-Flag_of_the_United_Nations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50823" y="9184457"/>
            <a:ext cx="5583354" cy="372405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il Consiglio di sicurezza"/>
          <p:cNvSpPr txBox="1"/>
          <p:nvPr>
            <p:ph type="ctrTitle"/>
          </p:nvPr>
        </p:nvSpPr>
        <p:spPr>
          <a:xfrm>
            <a:off x="407649" y="353948"/>
            <a:ext cx="23568702" cy="2436957"/>
          </a:xfrm>
          <a:prstGeom prst="rect">
            <a:avLst/>
          </a:prstGeom>
        </p:spPr>
        <p:txBody>
          <a:bodyPr/>
          <a:lstStyle/>
          <a:p>
            <a:pPr/>
            <a:r>
              <a:t>il Consiglio di sicurezza</a:t>
            </a:r>
          </a:p>
        </p:txBody>
      </p:sp>
      <p:sp>
        <p:nvSpPr>
          <p:cNvPr id="169" name="una sala di dibattito"/>
          <p:cNvSpPr txBox="1"/>
          <p:nvPr>
            <p:ph type="subTitle" sz="quarter" idx="1"/>
          </p:nvPr>
        </p:nvSpPr>
        <p:spPr>
          <a:xfrm>
            <a:off x="7205955" y="11373658"/>
            <a:ext cx="12103423" cy="1106217"/>
          </a:xfrm>
          <a:prstGeom prst="rect">
            <a:avLst/>
          </a:prstGeom>
        </p:spPr>
        <p:txBody>
          <a:bodyPr/>
          <a:lstStyle/>
          <a:p>
            <a:pPr/>
            <a:r>
              <a:t>una sala di dibattito</a:t>
            </a:r>
          </a:p>
        </p:txBody>
      </p:sp>
      <p:sp>
        <p:nvSpPr>
          <p:cNvPr id="170" name="10 membri…"/>
          <p:cNvSpPr txBox="1"/>
          <p:nvPr/>
        </p:nvSpPr>
        <p:spPr>
          <a:xfrm>
            <a:off x="17715707" y="4690212"/>
            <a:ext cx="6053587" cy="2890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pPr>
            <a:r>
              <a:t>10 membri </a:t>
            </a:r>
          </a:p>
          <a:p>
            <a: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pPr>
            <a:r>
              <a:t>a rotazione</a:t>
            </a:r>
          </a:p>
          <a:p>
            <a: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pPr>
            <a:r>
              <a:t>per 2 anni</a:t>
            </a:r>
          </a:p>
        </p:txBody>
      </p:sp>
      <p:sp>
        <p:nvSpPr>
          <p:cNvPr id="171" name="5 membri permanenti"/>
          <p:cNvSpPr txBox="1"/>
          <p:nvPr/>
        </p:nvSpPr>
        <p:spPr>
          <a:xfrm>
            <a:off x="450898" y="7058597"/>
            <a:ext cx="7391931" cy="1783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3">
                    <a:satOff val="22240"/>
                    <a:lumOff val="14705"/>
                  </a:schemeClr>
                </a:solidFill>
              </a:defRPr>
            </a:lvl1pPr>
          </a:lstStyle>
          <a:p>
            <a:pPr/>
            <a:r>
              <a:t>5 membri permanenti</a:t>
            </a:r>
          </a:p>
        </p:txBody>
      </p:sp>
      <p:pic>
        <p:nvPicPr>
          <p:cNvPr id="172" name="800px-Flag_of_the_People's_Republic_of_China.svg.png" descr="800px-Flag_of_the_People's_Republic_of_China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0143" y="11246981"/>
            <a:ext cx="2040633" cy="135957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3" name="800px-Flag_of_France.svg.png" descr="800px-Flag_of_France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556" y="9179218"/>
            <a:ext cx="2187033" cy="145711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4" name="800px-Flag_of_the_United_Kingdom.svg.png" descr="800px-Flag_of_the_United_Kingdom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6349" y="8929266"/>
            <a:ext cx="2649042" cy="13245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5" name="800px-Flag_of_Russia.svg.png" descr="800px-Flag_of_Russia.sv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54668" y="4739454"/>
            <a:ext cx="2142114" cy="142718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6" name="800px-Flag_of_the_United_States.svg.png" descr="800px-Flag_of_the_United_States.svg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7768" y="4803485"/>
            <a:ext cx="2468638" cy="129912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grpSp>
        <p:nvGrpSpPr>
          <p:cNvPr id="179" name="IMG_1130.jpeg"/>
          <p:cNvGrpSpPr/>
          <p:nvPr/>
        </p:nvGrpSpPr>
        <p:grpSpPr>
          <a:xfrm>
            <a:off x="8475299" y="3768999"/>
            <a:ext cx="9564734" cy="7313250"/>
            <a:chOff x="0" y="0"/>
            <a:chExt cx="9564733" cy="7313249"/>
          </a:xfrm>
        </p:grpSpPr>
        <p:pic>
          <p:nvPicPr>
            <p:cNvPr id="178" name="IMG_1130.jpeg" descr="IMG_1130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0" y="88900"/>
              <a:ext cx="9310734" cy="69830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7" name="IMG_1130.jpeg" descr="IMG_1130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9564734" cy="7313250"/>
            </a:xfrm>
            <a:prstGeom prst="rect">
              <a:avLst/>
            </a:prstGeom>
            <a:effectLst/>
          </p:spPr>
        </p:pic>
      </p:grpSp>
      <p:pic>
        <p:nvPicPr>
          <p:cNvPr id="180" name="1*YDTHgSFskgPvoRQhiaM_Fg.png" descr="1*YDTHgSFskgPvoRQhiaM_Fg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672503" y="9952249"/>
            <a:ext cx="4831829" cy="289037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il Segretario generale"/>
          <p:cNvSpPr txBox="1"/>
          <p:nvPr>
            <p:ph type="ctrTitle"/>
          </p:nvPr>
        </p:nvSpPr>
        <p:spPr>
          <a:xfrm>
            <a:off x="407649" y="353948"/>
            <a:ext cx="23568702" cy="2436957"/>
          </a:xfrm>
          <a:prstGeom prst="rect">
            <a:avLst/>
          </a:prstGeom>
        </p:spPr>
        <p:txBody>
          <a:bodyPr/>
          <a:lstStyle/>
          <a:p>
            <a:pPr/>
            <a:r>
              <a:t>il Segretario generale</a:t>
            </a:r>
          </a:p>
        </p:txBody>
      </p:sp>
      <p:sp>
        <p:nvSpPr>
          <p:cNvPr id="183" name="Antonio Guterres"/>
          <p:cNvSpPr txBox="1"/>
          <p:nvPr>
            <p:ph type="subTitle" sz="quarter" idx="1"/>
          </p:nvPr>
        </p:nvSpPr>
        <p:spPr>
          <a:xfrm>
            <a:off x="6620926" y="11233251"/>
            <a:ext cx="12103424" cy="1106217"/>
          </a:xfrm>
          <a:prstGeom prst="rect">
            <a:avLst/>
          </a:prstGeom>
        </p:spPr>
        <p:txBody>
          <a:bodyPr/>
          <a:lstStyle/>
          <a:p>
            <a:pPr/>
            <a:r>
              <a:t>Antonio Guterres </a:t>
            </a:r>
          </a:p>
        </p:txBody>
      </p:sp>
      <p:sp>
        <p:nvSpPr>
          <p:cNvPr id="184" name="ex premier"/>
          <p:cNvSpPr txBox="1"/>
          <p:nvPr/>
        </p:nvSpPr>
        <p:spPr>
          <a:xfrm>
            <a:off x="17715707" y="4690212"/>
            <a:ext cx="6053587" cy="2890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lvl1pPr>
          </a:lstStyle>
          <a:p>
            <a:pPr/>
            <a:r>
              <a:t>ex premier</a:t>
            </a:r>
          </a:p>
        </p:txBody>
      </p:sp>
      <p:sp>
        <p:nvSpPr>
          <p:cNvPr id="185" name="dal 2017"/>
          <p:cNvSpPr txBox="1"/>
          <p:nvPr/>
        </p:nvSpPr>
        <p:spPr>
          <a:xfrm>
            <a:off x="450898" y="7058597"/>
            <a:ext cx="7391931" cy="1783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3">
                    <a:satOff val="22240"/>
                    <a:lumOff val="14705"/>
                  </a:schemeClr>
                </a:solidFill>
              </a:defRPr>
            </a:lvl1pPr>
          </a:lstStyle>
          <a:p>
            <a:pPr/>
            <a:r>
              <a:t>dal 2017</a:t>
            </a:r>
          </a:p>
        </p:txBody>
      </p:sp>
      <p:grpSp>
        <p:nvGrpSpPr>
          <p:cNvPr id="188" name="4931856_0954_antonio_guterres.jpg"/>
          <p:cNvGrpSpPr/>
          <p:nvPr/>
        </p:nvGrpSpPr>
        <p:grpSpPr>
          <a:xfrm>
            <a:off x="6715870" y="4688608"/>
            <a:ext cx="10952260" cy="6196988"/>
            <a:chOff x="0" y="0"/>
            <a:chExt cx="10952258" cy="6196986"/>
          </a:xfrm>
        </p:grpSpPr>
        <p:pic>
          <p:nvPicPr>
            <p:cNvPr id="187" name="4931856_0954_antonio_guterres.jpg" descr="4931856_0954_antonio_guterres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698259" cy="5866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4931856_0954_antonio_guterres.jpg" descr="4931856_0954_antonio_guterres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952259" cy="6196987"/>
            </a:xfrm>
            <a:prstGeom prst="rect">
              <a:avLst/>
            </a:prstGeom>
            <a:effectLst/>
          </p:spPr>
        </p:pic>
      </p:grpSp>
      <p:pic>
        <p:nvPicPr>
          <p:cNvPr id="189" name="Unknown.png" descr="Unknow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42543" y="9954353"/>
            <a:ext cx="3864574" cy="257169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la sede europea a Ginevra"/>
          <p:cNvSpPr txBox="1"/>
          <p:nvPr>
            <p:ph type="ctrTitle"/>
          </p:nvPr>
        </p:nvSpPr>
        <p:spPr>
          <a:xfrm>
            <a:off x="407649" y="353948"/>
            <a:ext cx="23568702" cy="2436957"/>
          </a:xfrm>
          <a:prstGeom prst="rect">
            <a:avLst/>
          </a:prstGeom>
        </p:spPr>
        <p:txBody>
          <a:bodyPr/>
          <a:lstStyle/>
          <a:p>
            <a:pPr/>
            <a:r>
              <a:t>la sede europea a Ginevra</a:t>
            </a:r>
          </a:p>
        </p:txBody>
      </p:sp>
      <p:sp>
        <p:nvSpPr>
          <p:cNvPr id="192" name="nel parco principale della città"/>
          <p:cNvSpPr txBox="1"/>
          <p:nvPr>
            <p:ph type="subTitle" sz="quarter" idx="1"/>
          </p:nvPr>
        </p:nvSpPr>
        <p:spPr>
          <a:xfrm>
            <a:off x="6140288" y="12036942"/>
            <a:ext cx="12103424" cy="1106218"/>
          </a:xfrm>
          <a:prstGeom prst="rect">
            <a:avLst/>
          </a:prstGeom>
        </p:spPr>
        <p:txBody>
          <a:bodyPr/>
          <a:lstStyle/>
          <a:p>
            <a:pPr/>
            <a:r>
              <a:t>nel parco principale della città</a:t>
            </a:r>
          </a:p>
        </p:txBody>
      </p:sp>
      <p:sp>
        <p:nvSpPr>
          <p:cNvPr id="193" name="8500 dipendenti"/>
          <p:cNvSpPr txBox="1"/>
          <p:nvPr/>
        </p:nvSpPr>
        <p:spPr>
          <a:xfrm>
            <a:off x="17926318" y="5181636"/>
            <a:ext cx="6053586" cy="1783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2">
                    <a:hueOff val="-746785"/>
                    <a:satOff val="6665"/>
                    <a:lumOff val="13137"/>
                  </a:schemeClr>
                </a:solidFill>
              </a:defRPr>
            </a:lvl1pPr>
          </a:lstStyle>
          <a:p>
            <a:pPr/>
            <a:r>
              <a:t>8500 dipendenti</a:t>
            </a:r>
          </a:p>
        </p:txBody>
      </p:sp>
      <p:sp>
        <p:nvSpPr>
          <p:cNvPr id="194" name="dal 1948"/>
          <p:cNvSpPr txBox="1"/>
          <p:nvPr/>
        </p:nvSpPr>
        <p:spPr>
          <a:xfrm>
            <a:off x="614706" y="7397091"/>
            <a:ext cx="6053587" cy="1106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>
                <a:solidFill>
                  <a:schemeClr val="accent3">
                    <a:satOff val="22240"/>
                    <a:lumOff val="14705"/>
                  </a:schemeClr>
                </a:solidFill>
              </a:defRPr>
            </a:lvl1pPr>
          </a:lstStyle>
          <a:p>
            <a:pPr/>
            <a:r>
              <a:t>dal 1948 </a:t>
            </a:r>
          </a:p>
        </p:txBody>
      </p:sp>
      <p:grpSp>
        <p:nvGrpSpPr>
          <p:cNvPr id="197" name="unnamed.jpg"/>
          <p:cNvGrpSpPr/>
          <p:nvPr/>
        </p:nvGrpSpPr>
        <p:grpSpPr>
          <a:xfrm>
            <a:off x="6410106" y="4221557"/>
            <a:ext cx="10861754" cy="7457286"/>
            <a:chOff x="0" y="0"/>
            <a:chExt cx="10861753" cy="7457284"/>
          </a:xfrm>
        </p:grpSpPr>
        <p:pic>
          <p:nvPicPr>
            <p:cNvPr id="196" name="unnamed.jpg" descr="unnamed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607754" cy="71270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5" name="unnamed.jpg" descr="unnamed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861754" cy="7457285"/>
            </a:xfrm>
            <a:prstGeom prst="rect">
              <a:avLst/>
            </a:prstGeom>
            <a:effectLst/>
          </p:spPr>
        </p:pic>
      </p:grpSp>
      <p:sp>
        <p:nvSpPr>
          <p:cNvPr id="198" name="onore alla…"/>
          <p:cNvSpPr txBox="1"/>
          <p:nvPr/>
        </p:nvSpPr>
        <p:spPr>
          <a:xfrm>
            <a:off x="18253933" y="10281856"/>
            <a:ext cx="6053587" cy="1872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>
                <a:solidFill>
                  <a:schemeClr val="accent5">
                    <a:satOff val="13469"/>
                    <a:lumOff val="13333"/>
                  </a:schemeClr>
                </a:solidFill>
              </a:defRPr>
            </a:pPr>
            <a:r>
              <a:t>onore alla </a:t>
            </a:r>
          </a:p>
          <a:p>
            <a:pPr>
              <a:defRPr>
                <a:solidFill>
                  <a:schemeClr val="accent5">
                    <a:satOff val="13469"/>
                    <a:lumOff val="13333"/>
                  </a:schemeClr>
                </a:solidFill>
              </a:defRPr>
            </a:pPr>
            <a:r>
              <a:t>neutralità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GraphPaper">
  <a:themeElements>
    <a:clrScheme name="GraphPaper">
      <a:dk1>
        <a:srgbClr val="008585"/>
      </a:dk1>
      <a:lt1>
        <a:srgbClr val="858585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phPaper">
  <a:themeElements>
    <a:clrScheme name="GraphPaper">
      <a:dk1>
        <a:srgbClr val="000000"/>
      </a:dk1>
      <a:lt1>
        <a:srgbClr val="FFFFFF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