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21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quarter" idx="21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3 -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idx="21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23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l palazzo…"/>
          <p:cNvSpPr txBox="1"/>
          <p:nvPr>
            <p:ph type="ctrTitle"/>
          </p:nvPr>
        </p:nvSpPr>
        <p:spPr>
          <a:xfrm>
            <a:off x="685800" y="1752600"/>
            <a:ext cx="11430000" cy="3810000"/>
          </a:xfrm>
          <a:prstGeom prst="rect">
            <a:avLst/>
          </a:prstGeom>
        </p:spPr>
        <p:txBody>
          <a:bodyPr/>
          <a:lstStyle/>
          <a:p>
            <a:pPr>
              <a:defRPr b="1" sz="10500"/>
            </a:pPr>
            <a:r>
              <a:t>Il palazzo </a:t>
            </a:r>
          </a:p>
          <a:p>
            <a:pPr>
              <a:defRPr b="1" sz="10500"/>
            </a:pPr>
            <a:r>
              <a:t>delle Orsoline</a:t>
            </a:r>
          </a:p>
        </p:txBody>
      </p:sp>
      <p:sp>
        <p:nvSpPr>
          <p:cNvPr id="120" name="la sede del potere politico cantonale"/>
          <p:cNvSpPr txBox="1"/>
          <p:nvPr>
            <p:ph type="subTitle" sz="quarter" idx="1"/>
          </p:nvPr>
        </p:nvSpPr>
        <p:spPr>
          <a:xfrm>
            <a:off x="787400" y="7023100"/>
            <a:ext cx="11430000" cy="1447800"/>
          </a:xfrm>
          <a:prstGeom prst="rect">
            <a:avLst/>
          </a:prstGeom>
        </p:spPr>
        <p:txBody>
          <a:bodyPr/>
          <a:lstStyle>
            <a:lvl1pPr>
              <a:defRPr b="1" sz="4600"/>
            </a:lvl1pPr>
          </a:lstStyle>
          <a:p>
            <a:pPr/>
            <a:r>
              <a:t>la sede del potere politico cantonale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ula del Gran Consiglio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Aula del Gran Consiglio</a:t>
            </a:r>
          </a:p>
        </p:txBody>
      </p:sp>
      <p:sp>
        <p:nvSpPr>
          <p:cNvPr id="166" name="• i 90 eletti si riuniscono in media tre giorni al mese"/>
          <p:cNvSpPr txBox="1"/>
          <p:nvPr/>
        </p:nvSpPr>
        <p:spPr>
          <a:xfrm>
            <a:off x="1421027" y="5956424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i 90 eletti si riuniscono in media tre giorni al mese</a:t>
            </a:r>
          </a:p>
        </p:txBody>
      </p:sp>
      <p:pic>
        <p:nvPicPr>
          <p:cNvPr id="167" name="csm_0041_Sala_Gran_Consiglio_3_f92e2a5ad5.jpg" descr="csm_0041_Sala_Gran_Consiglio_3_f92e2a5ad5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9861" y="1977378"/>
            <a:ext cx="5565362" cy="3819278"/>
          </a:xfrm>
          <a:prstGeom prst="rect">
            <a:avLst/>
          </a:prstGeom>
        </p:spPr>
      </p:pic>
      <p:sp>
        <p:nvSpPr>
          <p:cNvPr id="168" name="• 2 tribune vetrate per i cittadini e i giornalisti"/>
          <p:cNvSpPr txBox="1"/>
          <p:nvPr/>
        </p:nvSpPr>
        <p:spPr>
          <a:xfrm>
            <a:off x="1421027" y="7150224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2 tribune vetrate per i cittadini e i giornalisti</a:t>
            </a:r>
          </a:p>
        </p:txBody>
      </p:sp>
      <p:sp>
        <p:nvSpPr>
          <p:cNvPr id="169" name="• sul soffitto il motto «Tutti per uno, uno per tutti»"/>
          <p:cNvSpPr txBox="1"/>
          <p:nvPr/>
        </p:nvSpPr>
        <p:spPr>
          <a:xfrm>
            <a:off x="1319427" y="8344024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sul soffitto il motto «Tutti per uno, uno per tutti»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 padri della patria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I padri della patria</a:t>
            </a:r>
          </a:p>
        </p:txBody>
      </p:sp>
      <p:sp>
        <p:nvSpPr>
          <p:cNvPr id="172" name="corridoio con 8 cittadini ticinesi di rilievo"/>
          <p:cNvSpPr txBox="1"/>
          <p:nvPr/>
        </p:nvSpPr>
        <p:spPr>
          <a:xfrm>
            <a:off x="1421027" y="1780100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corridoio con 8 cittadini ticinesi di rilievo </a:t>
            </a:r>
          </a:p>
        </p:txBody>
      </p:sp>
      <p:sp>
        <p:nvSpPr>
          <p:cNvPr id="173" name="• Vincenzo Dalberti (1763-1849): primo presidente del Ticino"/>
          <p:cNvSpPr txBox="1"/>
          <p:nvPr/>
        </p:nvSpPr>
        <p:spPr>
          <a:xfrm>
            <a:off x="474307" y="6247721"/>
            <a:ext cx="118021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Vincenzo Dalberti (1763-1849): </a:t>
            </a:r>
            <a:r>
              <a:rPr i="1"/>
              <a:t>primo presidente del Ticino</a:t>
            </a:r>
          </a:p>
        </p:txBody>
      </p:sp>
      <p:pic>
        <p:nvPicPr>
          <p:cNvPr id="174" name="csm_003_padri_della_patria_bd323a01ba.jpg" descr="csm_003_padri_della_patria_bd323a01b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0317" y="2514407"/>
            <a:ext cx="5410670" cy="3716297"/>
          </a:xfrm>
          <a:prstGeom prst="rect">
            <a:avLst/>
          </a:prstGeom>
        </p:spPr>
      </p:pic>
      <p:sp>
        <p:nvSpPr>
          <p:cNvPr id="175" name="• Giacomo Luvini (1795-1862): rappresentante a Berna"/>
          <p:cNvSpPr txBox="1"/>
          <p:nvPr/>
        </p:nvSpPr>
        <p:spPr>
          <a:xfrm>
            <a:off x="438166" y="7030126"/>
            <a:ext cx="107822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Giacomo Luvini (1795-1862): </a:t>
            </a:r>
            <a:r>
              <a:rPr i="1"/>
              <a:t>rappresentante a Berna</a:t>
            </a:r>
          </a:p>
        </p:txBody>
      </p:sp>
      <p:sp>
        <p:nvSpPr>
          <p:cNvPr id="176" name="• Stefano Franscini (1796-1857): prof. e consigliere federale"/>
          <p:cNvSpPr txBox="1"/>
          <p:nvPr/>
        </p:nvSpPr>
        <p:spPr>
          <a:xfrm>
            <a:off x="196866" y="7766388"/>
            <a:ext cx="118021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Stefano Franscini (1796-1857): </a:t>
            </a:r>
            <a:r>
              <a:rPr i="1"/>
              <a:t>prof. e consigliere federale</a:t>
            </a:r>
          </a:p>
        </p:txBody>
      </p:sp>
      <p:sp>
        <p:nvSpPr>
          <p:cNvPr id="177" name="• Giovan Battista Pioda (1808-1882): consigliere federale"/>
          <p:cNvSpPr txBox="1"/>
          <p:nvPr/>
        </p:nvSpPr>
        <p:spPr>
          <a:xfrm>
            <a:off x="199620" y="8528050"/>
            <a:ext cx="116442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Giovan Battista Pioda (1808-1882): </a:t>
            </a:r>
            <a:r>
              <a:rPr i="1"/>
              <a:t>consigliere federale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 padri della patria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I padri della patria</a:t>
            </a:r>
          </a:p>
        </p:txBody>
      </p:sp>
      <p:sp>
        <p:nvSpPr>
          <p:cNvPr id="180" name="corridoio con 8 cittadini ticinesi di rilievo"/>
          <p:cNvSpPr txBox="1"/>
          <p:nvPr/>
        </p:nvSpPr>
        <p:spPr>
          <a:xfrm>
            <a:off x="1704779" y="1991613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corridoio con 8 cittadini ticinesi di rilievo </a:t>
            </a:r>
          </a:p>
        </p:txBody>
      </p:sp>
      <p:pic>
        <p:nvPicPr>
          <p:cNvPr id="181" name="csm_003_padri_della_patria_bd323a01ba.jpg" descr="csm_003_padri_della_patria_bd323a01b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0817" y="2711387"/>
            <a:ext cx="5410670" cy="3716296"/>
          </a:xfrm>
          <a:prstGeom prst="rect">
            <a:avLst/>
          </a:prstGeom>
        </p:spPr>
      </p:pic>
      <p:sp>
        <p:nvSpPr>
          <p:cNvPr id="182" name="• Carlo Battaglini (1812-1888): rappresentante a Berna"/>
          <p:cNvSpPr txBox="1"/>
          <p:nvPr/>
        </p:nvSpPr>
        <p:spPr>
          <a:xfrm>
            <a:off x="31766" y="6499756"/>
            <a:ext cx="110100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Carlo Battaglini (1812-1888): </a:t>
            </a:r>
            <a:r>
              <a:rPr i="1"/>
              <a:t>rappresentante a Berna</a:t>
            </a:r>
          </a:p>
        </p:txBody>
      </p:sp>
      <p:sp>
        <p:nvSpPr>
          <p:cNvPr id="183" name="• Vincenzo Vela (1820-1891): scultore di livello internazionale"/>
          <p:cNvSpPr txBox="1"/>
          <p:nvPr/>
        </p:nvSpPr>
        <p:spPr>
          <a:xfrm>
            <a:off x="65029" y="7219530"/>
            <a:ext cx="121704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Vincenzo Vela (1820-1891): </a:t>
            </a:r>
            <a:r>
              <a:rPr i="1"/>
              <a:t>scultore di livello internazionale</a:t>
            </a:r>
          </a:p>
        </p:txBody>
      </p:sp>
      <p:sp>
        <p:nvSpPr>
          <p:cNvPr id="184" name="• Giuseppe Cattori (1866-1932): rappresentante a Berna"/>
          <p:cNvSpPr txBox="1"/>
          <p:nvPr/>
        </p:nvSpPr>
        <p:spPr>
          <a:xfrm>
            <a:off x="-260334" y="7820877"/>
            <a:ext cx="11906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Giuseppe Cattori (1866-1932): </a:t>
            </a:r>
            <a:r>
              <a:rPr i="1"/>
              <a:t>rappresentante a Berna</a:t>
            </a:r>
          </a:p>
        </p:txBody>
      </p:sp>
      <p:sp>
        <p:nvSpPr>
          <p:cNvPr id="185" name="• Giuseppe Motta (1871-1940): consigliere federale, 1912 al 1940"/>
          <p:cNvSpPr txBox="1"/>
          <p:nvPr/>
        </p:nvSpPr>
        <p:spPr>
          <a:xfrm>
            <a:off x="527066" y="8505862"/>
            <a:ext cx="117411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Giuseppe Motta (1871-1940): </a:t>
            </a:r>
            <a:r>
              <a:rPr i="1"/>
              <a:t>consigliere federale, 1912 al 1940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e sale culturali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Le sale culturali</a:t>
            </a:r>
          </a:p>
        </p:txBody>
      </p:sp>
      <p:sp>
        <p:nvSpPr>
          <p:cNvPr id="188" name="centro di documentazione"/>
          <p:cNvSpPr txBox="1"/>
          <p:nvPr/>
        </p:nvSpPr>
        <p:spPr>
          <a:xfrm>
            <a:off x="-1228921" y="2002089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centro di documentazione</a:t>
            </a:r>
          </a:p>
        </p:txBody>
      </p:sp>
      <p:pic>
        <p:nvPicPr>
          <p:cNvPr id="189" name="csm_centrolegislazione_b75ec96445.jpg" descr="csm_centrolegislazione_b75ec96445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901" y="2716361"/>
            <a:ext cx="4483101" cy="3086101"/>
          </a:xfrm>
          <a:prstGeom prst="rect">
            <a:avLst/>
          </a:prstGeom>
        </p:spPr>
      </p:pic>
      <p:pic>
        <p:nvPicPr>
          <p:cNvPr id="190" name="csm_0081_Sala_stampa_004_3c8f31b35f.jpg" descr="csm_0081_Sala_stampa_004_3c8f31b35f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7201" y="2614761"/>
            <a:ext cx="4483101" cy="3098801"/>
          </a:xfrm>
          <a:prstGeom prst="rect">
            <a:avLst/>
          </a:prstGeom>
        </p:spPr>
      </p:pic>
      <p:sp>
        <p:nvSpPr>
          <p:cNvPr id="191" name="sala stampa"/>
          <p:cNvSpPr txBox="1"/>
          <p:nvPr/>
        </p:nvSpPr>
        <p:spPr>
          <a:xfrm>
            <a:off x="4727379" y="1902569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sala stampa</a:t>
            </a:r>
          </a:p>
        </p:txBody>
      </p:sp>
      <p:pic>
        <p:nvPicPr>
          <p:cNvPr id="192" name="csm_salatv_ab9ada59f3.jpg" descr="csm_salatv_ab9ada59f3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2950" y="5676453"/>
            <a:ext cx="4483100" cy="3086101"/>
          </a:xfrm>
          <a:prstGeom prst="rect">
            <a:avLst/>
          </a:prstGeom>
        </p:spPr>
      </p:pic>
      <p:sp>
        <p:nvSpPr>
          <p:cNvPr id="193" name="saletta dei media"/>
          <p:cNvSpPr txBox="1"/>
          <p:nvPr/>
        </p:nvSpPr>
        <p:spPr>
          <a:xfrm>
            <a:off x="1713127" y="8701340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saletta dei media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llora… andiamoci!"/>
          <p:cNvSpPr txBox="1"/>
          <p:nvPr>
            <p:ph type="ctrTitle"/>
          </p:nvPr>
        </p:nvSpPr>
        <p:spPr>
          <a:xfrm>
            <a:off x="685800" y="22098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10500"/>
            </a:lvl1pPr>
          </a:lstStyle>
          <a:p>
            <a:pPr/>
            <a:r>
              <a:t>Allora… andiamoci!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’esterno"/>
          <p:cNvSpPr txBox="1"/>
          <p:nvPr>
            <p:ph type="ctrTitle"/>
          </p:nvPr>
        </p:nvSpPr>
        <p:spPr>
          <a:xfrm>
            <a:off x="685800" y="17526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10500"/>
            </a:lvl1pPr>
          </a:lstStyle>
          <a:p>
            <a:pPr/>
            <a:r>
              <a:t>L’esterno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nt’Orsola"/>
          <p:cNvSpPr txBox="1"/>
          <p:nvPr>
            <p:ph type="ctrTitle"/>
          </p:nvPr>
        </p:nvSpPr>
        <p:spPr>
          <a:xfrm>
            <a:off x="698500" y="-20955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Sant’Orsola</a:t>
            </a:r>
          </a:p>
        </p:txBody>
      </p:sp>
      <p:sp>
        <p:nvSpPr>
          <p:cNvPr id="125" name="• è una santa del V secolo d.C."/>
          <p:cNvSpPr txBox="1"/>
          <p:nvPr/>
        </p:nvSpPr>
        <p:spPr>
          <a:xfrm>
            <a:off x="4636120" y="2122487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è una santa del V secolo d.C.</a:t>
            </a:r>
          </a:p>
        </p:txBody>
      </p:sp>
      <p:pic>
        <p:nvPicPr>
          <p:cNvPr id="126" name="220px-Hans_Holbein_d._J._012.jpg" descr="220px-Hans_Holbein_d._J._012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454" y="1975643"/>
            <a:ext cx="2832101" cy="6858001"/>
          </a:xfrm>
          <a:prstGeom prst="rect">
            <a:avLst/>
          </a:prstGeom>
        </p:spPr>
      </p:pic>
      <p:sp>
        <p:nvSpPr>
          <p:cNvPr id="127" name="• è considerata una donna molto bella"/>
          <p:cNvSpPr txBox="1"/>
          <p:nvPr/>
        </p:nvSpPr>
        <p:spPr>
          <a:xfrm>
            <a:off x="6274420" y="3724275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è considerata una donna molto bella</a:t>
            </a:r>
          </a:p>
        </p:txBody>
      </p:sp>
      <p:sp>
        <p:nvSpPr>
          <p:cNvPr id="128" name="• è scappata a Roma dalla Bretagna"/>
          <p:cNvSpPr txBox="1"/>
          <p:nvPr/>
        </p:nvSpPr>
        <p:spPr>
          <a:xfrm>
            <a:off x="4928220" y="5524500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è scappata a Roma dalla Bretagna</a:t>
            </a:r>
          </a:p>
        </p:txBody>
      </p:sp>
      <p:sp>
        <p:nvSpPr>
          <p:cNvPr id="129" name="• non volendo sposare un principe pagano"/>
          <p:cNvSpPr txBox="1"/>
          <p:nvPr/>
        </p:nvSpPr>
        <p:spPr>
          <a:xfrm>
            <a:off x="5804520" y="7264400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non volendo sposare un principe pagano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e suore orsoline"/>
          <p:cNvSpPr txBox="1"/>
          <p:nvPr>
            <p:ph type="ctrTitle"/>
          </p:nvPr>
        </p:nvSpPr>
        <p:spPr>
          <a:xfrm>
            <a:off x="698500" y="-20955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Le suore orsoline</a:t>
            </a:r>
          </a:p>
        </p:txBody>
      </p:sp>
      <p:sp>
        <p:nvSpPr>
          <p:cNvPr id="132" name="• si dedicano dal XVI secolo all’istruzione"/>
          <p:cNvSpPr txBox="1"/>
          <p:nvPr/>
        </p:nvSpPr>
        <p:spPr>
          <a:xfrm>
            <a:off x="572120" y="2978150"/>
            <a:ext cx="531665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si dedicano dal XVI secolo all’istruzione</a:t>
            </a:r>
          </a:p>
        </p:txBody>
      </p:sp>
      <p:sp>
        <p:nvSpPr>
          <p:cNvPr id="133" name="• dei giovani dagli asili fino ai licei"/>
          <p:cNvSpPr txBox="1"/>
          <p:nvPr/>
        </p:nvSpPr>
        <p:spPr>
          <a:xfrm>
            <a:off x="2464420" y="5435600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dei giovani dagli asili fino ai licei</a:t>
            </a:r>
          </a:p>
        </p:txBody>
      </p:sp>
      <p:sp>
        <p:nvSpPr>
          <p:cNvPr id="134" name="• sono sotto la direzione dei Gesuiti"/>
          <p:cNvSpPr txBox="1"/>
          <p:nvPr/>
        </p:nvSpPr>
        <p:spPr>
          <a:xfrm>
            <a:off x="5982320" y="7391400"/>
            <a:ext cx="4470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sono sotto la direzione dei Gesuiti</a:t>
            </a:r>
          </a:p>
        </p:txBody>
      </p:sp>
      <p:pic>
        <p:nvPicPr>
          <p:cNvPr id="135" name="Unknown.jpeg" descr="Unknown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6418" y="2147774"/>
            <a:ext cx="3344292" cy="4810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a storia del palazzo"/>
          <p:cNvSpPr txBox="1"/>
          <p:nvPr>
            <p:ph type="ctrTitle"/>
          </p:nvPr>
        </p:nvSpPr>
        <p:spPr>
          <a:xfrm>
            <a:off x="698500" y="-20955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La storia del palazzo</a:t>
            </a:r>
          </a:p>
        </p:txBody>
      </p:sp>
      <p:sp>
        <p:nvSpPr>
          <p:cNvPr id="138" name="• nel 1738 è costruito il convento delle suore Orsoline"/>
          <p:cNvSpPr txBox="1"/>
          <p:nvPr/>
        </p:nvSpPr>
        <p:spPr>
          <a:xfrm>
            <a:off x="618413" y="1823054"/>
            <a:ext cx="425279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nel </a:t>
            </a:r>
            <a:r>
              <a:rPr b="1"/>
              <a:t>1738</a:t>
            </a:r>
            <a:r>
              <a:t> è costruito il convento delle suore Orsoline </a:t>
            </a:r>
          </a:p>
        </p:txBody>
      </p:sp>
      <p:sp>
        <p:nvSpPr>
          <p:cNvPr id="139" name="• nel 1803 vi si svolge una delle prime sedute del Gran Consiglio ticinese"/>
          <p:cNvSpPr txBox="1"/>
          <p:nvPr/>
        </p:nvSpPr>
        <p:spPr>
          <a:xfrm>
            <a:off x="6701713" y="1823054"/>
            <a:ext cx="520855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nel </a:t>
            </a:r>
            <a:r>
              <a:rPr b="1"/>
              <a:t>1803</a:t>
            </a:r>
            <a:r>
              <a:t> vi si svolge una delle prime sedute del Gran Consiglio ticinese </a:t>
            </a:r>
          </a:p>
        </p:txBody>
      </p:sp>
      <p:sp>
        <p:nvSpPr>
          <p:cNvPr id="140" name="• nel 1848 è preso dallo Stato per farne uno dei suoi luoghi di potere"/>
          <p:cNvSpPr txBox="1"/>
          <p:nvPr/>
        </p:nvSpPr>
        <p:spPr>
          <a:xfrm>
            <a:off x="797561" y="7048499"/>
            <a:ext cx="520855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nel </a:t>
            </a:r>
            <a:r>
              <a:rPr b="1"/>
              <a:t>1848</a:t>
            </a:r>
            <a:r>
              <a:t> è preso dallo Stato per farne uno dei suoi luoghi di potere</a:t>
            </a:r>
          </a:p>
        </p:txBody>
      </p:sp>
      <p:sp>
        <p:nvSpPr>
          <p:cNvPr id="141" name="• dal 1881 diventa la sede definitiva del governo cantonale"/>
          <p:cNvSpPr txBox="1"/>
          <p:nvPr/>
        </p:nvSpPr>
        <p:spPr>
          <a:xfrm>
            <a:off x="7480920" y="7150099"/>
            <a:ext cx="447071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dal </a:t>
            </a:r>
            <a:r>
              <a:rPr b="1"/>
              <a:t>1881</a:t>
            </a:r>
            <a:r>
              <a:t> diventa la sede definitiva del governo cantonale</a:t>
            </a:r>
          </a:p>
        </p:txBody>
      </p:sp>
      <p:pic>
        <p:nvPicPr>
          <p:cNvPr id="142" name="Unknown.jpeg" descr="Unknown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029" y="3765138"/>
            <a:ext cx="5290742" cy="3081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el cuore di Bellinzona"/>
          <p:cNvSpPr txBox="1"/>
          <p:nvPr>
            <p:ph type="ctrTitle"/>
          </p:nvPr>
        </p:nvSpPr>
        <p:spPr>
          <a:xfrm>
            <a:off x="698500" y="-20955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Nel cuore di Bellinzona</a:t>
            </a:r>
          </a:p>
        </p:txBody>
      </p:sp>
      <p:pic>
        <p:nvPicPr>
          <p:cNvPr id="145" name="cartina3.jpg" descr="cartina3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50" y="2088405"/>
            <a:ext cx="8788400" cy="6946901"/>
          </a:xfrm>
          <a:prstGeom prst="rect">
            <a:avLst/>
          </a:prstGeom>
        </p:spPr>
      </p:pic>
      <p:sp>
        <p:nvSpPr>
          <p:cNvPr id="146" name="Freccia"/>
          <p:cNvSpPr/>
          <p:nvPr/>
        </p:nvSpPr>
        <p:spPr>
          <a:xfrm>
            <a:off x="5329981" y="6304260"/>
            <a:ext cx="1267669" cy="382290"/>
          </a:xfrm>
          <a:prstGeom prst="rightArrow">
            <a:avLst>
              <a:gd name="adj1" fmla="val 36277"/>
              <a:gd name="adj2" fmla="val 23520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ede del Governo ticinese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Sede del Governo ticinese</a:t>
            </a:r>
          </a:p>
        </p:txBody>
      </p:sp>
      <p:pic>
        <p:nvPicPr>
          <p:cNvPr id="149" name="consiglio-stato-2019-00001.jpg" descr="consiglio-stato-2019-0000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8602" y="1869343"/>
            <a:ext cx="7399911" cy="4262314"/>
          </a:xfrm>
          <a:prstGeom prst="rect">
            <a:avLst/>
          </a:prstGeom>
        </p:spPr>
      </p:pic>
      <p:sp>
        <p:nvSpPr>
          <p:cNvPr id="150" name="eletto dai cittadini il 7 aprile 2019"/>
          <p:cNvSpPr txBox="1"/>
          <p:nvPr/>
        </p:nvSpPr>
        <p:spPr>
          <a:xfrm>
            <a:off x="843958" y="3015760"/>
            <a:ext cx="372766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eletto dai cittadini il </a:t>
            </a:r>
            <a:r>
              <a:rPr b="1"/>
              <a:t>7 aprile 2019</a:t>
            </a:r>
          </a:p>
        </p:txBody>
      </p:sp>
      <p:sp>
        <p:nvSpPr>
          <p:cNvPr id="151" name="• Norman Gobbi (Lega) – Dip. istituzioni"/>
          <p:cNvSpPr txBox="1"/>
          <p:nvPr/>
        </p:nvSpPr>
        <p:spPr>
          <a:xfrm>
            <a:off x="-299042" y="6770588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Norman Gobbi (Lega) – Dip. istituzioni</a:t>
            </a:r>
          </a:p>
        </p:txBody>
      </p:sp>
      <p:sp>
        <p:nvSpPr>
          <p:cNvPr id="152" name="• Claudio Zali (Lega) – Dip. territorio"/>
          <p:cNvSpPr txBox="1"/>
          <p:nvPr/>
        </p:nvSpPr>
        <p:spPr>
          <a:xfrm>
            <a:off x="-667342" y="6146322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Claudio Zali (Lega) – Dip. territorio</a:t>
            </a:r>
          </a:p>
        </p:txBody>
      </p:sp>
      <p:sp>
        <p:nvSpPr>
          <p:cNvPr id="153" name="• Christian Vitta (PLR) – Dip. finanze &amp; eco. (pres.)"/>
          <p:cNvSpPr txBox="1"/>
          <p:nvPr/>
        </p:nvSpPr>
        <p:spPr>
          <a:xfrm>
            <a:off x="678858" y="7334256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Christian Vitta (PLR) – Dip. finanze &amp; eco. (pres.) </a:t>
            </a:r>
          </a:p>
        </p:txBody>
      </p:sp>
      <p:sp>
        <p:nvSpPr>
          <p:cNvPr id="154" name="• Manuele Bertoli (PS) – Dip. edu., cultura &amp; sport"/>
          <p:cNvSpPr txBox="1"/>
          <p:nvPr/>
        </p:nvSpPr>
        <p:spPr>
          <a:xfrm>
            <a:off x="551858" y="7890123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Manuele Bertoli (PS) – Dip. edu., cultura &amp; sport</a:t>
            </a:r>
          </a:p>
        </p:txBody>
      </p:sp>
      <p:sp>
        <p:nvSpPr>
          <p:cNvPr id="155" name="• Raffaele De Rosa (PPD) – Dip. sanità e socialità"/>
          <p:cNvSpPr txBox="1"/>
          <p:nvPr/>
        </p:nvSpPr>
        <p:spPr>
          <a:xfrm>
            <a:off x="475658" y="8522189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• Raffaele De Rosa (PPD) – Dip. sanità e socialità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’interno"/>
          <p:cNvSpPr txBox="1"/>
          <p:nvPr>
            <p:ph type="ctrTitle"/>
          </p:nvPr>
        </p:nvSpPr>
        <p:spPr>
          <a:xfrm>
            <a:off x="685800" y="17526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 sz="10500"/>
            </a:lvl1pPr>
          </a:lstStyle>
          <a:p>
            <a:pPr/>
            <a:r>
              <a:t>L’interno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ala del Consiglio di Stato"/>
          <p:cNvSpPr txBox="1"/>
          <p:nvPr>
            <p:ph type="ctrTitle"/>
          </p:nvPr>
        </p:nvSpPr>
        <p:spPr>
          <a:xfrm>
            <a:off x="279945" y="-2082800"/>
            <a:ext cx="12444910" cy="3819277"/>
          </a:xfrm>
          <a:prstGeom prst="rect">
            <a:avLst/>
          </a:prstGeom>
        </p:spPr>
        <p:txBody>
          <a:bodyPr/>
          <a:lstStyle>
            <a:lvl1pPr>
              <a:defRPr b="1" sz="7400"/>
            </a:lvl1pPr>
          </a:lstStyle>
          <a:p>
            <a:pPr/>
            <a:r>
              <a:t>Sala del Consiglio di Stato</a:t>
            </a:r>
          </a:p>
        </p:txBody>
      </p:sp>
      <p:pic>
        <p:nvPicPr>
          <p:cNvPr id="160" name="csm_0052_Sala_Consiglio_di_Stato_completa_2_98aa41bbdf.jpg" descr="csm_0052_Sala_Consiglio_di_Stato_completa_2_98aa41bbdf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471" y="3073400"/>
            <a:ext cx="4483101" cy="3098800"/>
          </a:xfrm>
          <a:prstGeom prst="rect">
            <a:avLst/>
          </a:prstGeom>
        </p:spPr>
      </p:pic>
      <p:sp>
        <p:nvSpPr>
          <p:cNvPr id="161" name="Arnoldo Coduri (Cancelliere dello Stato)"/>
          <p:cNvSpPr txBox="1"/>
          <p:nvPr/>
        </p:nvSpPr>
        <p:spPr>
          <a:xfrm>
            <a:off x="-362542" y="8470422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Arnoldo Coduri (Cancelliere dello Stato) </a:t>
            </a:r>
          </a:p>
        </p:txBody>
      </p:sp>
      <p:pic>
        <p:nvPicPr>
          <p:cNvPr id="162" name="CdS_2019.jpg" descr="CdS_2019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3357" y="5139161"/>
            <a:ext cx="5780570" cy="3369839"/>
          </a:xfrm>
          <a:prstGeom prst="rect">
            <a:avLst/>
          </a:prstGeom>
        </p:spPr>
      </p:pic>
      <p:sp>
        <p:nvSpPr>
          <p:cNvPr id="163" name="Sedute ordinarie o straordinarie"/>
          <p:cNvSpPr txBox="1"/>
          <p:nvPr/>
        </p:nvSpPr>
        <p:spPr>
          <a:xfrm>
            <a:off x="3879258" y="2208088"/>
            <a:ext cx="101627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Sedute ordinarie o straordinarie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