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5" r:id="rId1"/>
  </p:sldMasterIdLst>
  <p:notesMasterIdLst>
    <p:notesMasterId r:id="rId28"/>
  </p:notesMasterIdLst>
  <p:sldIdLst>
    <p:sldId id="256" r:id="rId2"/>
    <p:sldId id="284" r:id="rId3"/>
    <p:sldId id="258" r:id="rId4"/>
    <p:sldId id="259" r:id="rId5"/>
    <p:sldId id="260" r:id="rId6"/>
    <p:sldId id="261" r:id="rId7"/>
    <p:sldId id="262" r:id="rId8"/>
    <p:sldId id="275" r:id="rId9"/>
    <p:sldId id="263" r:id="rId10"/>
    <p:sldId id="280" r:id="rId11"/>
    <p:sldId id="264" r:id="rId12"/>
    <p:sldId id="277" r:id="rId13"/>
    <p:sldId id="265" r:id="rId14"/>
    <p:sldId id="266" r:id="rId15"/>
    <p:sldId id="267" r:id="rId16"/>
    <p:sldId id="268" r:id="rId17"/>
    <p:sldId id="278" r:id="rId18"/>
    <p:sldId id="269" r:id="rId19"/>
    <p:sldId id="279" r:id="rId20"/>
    <p:sldId id="270" r:id="rId21"/>
    <p:sldId id="271" r:id="rId22"/>
    <p:sldId id="281" r:id="rId23"/>
    <p:sldId id="272" r:id="rId24"/>
    <p:sldId id="274" r:id="rId25"/>
    <p:sldId id="276" r:id="rId26"/>
    <p:sldId id="283" r:id="rId27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6FF2B"/>
    <a:srgbClr val="FFFFFF"/>
    <a:srgbClr val="EF5C23"/>
    <a:srgbClr val="FF9D45"/>
    <a:srgbClr val="3E8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38" autoAdjust="0"/>
    <p:restoredTop sz="94626" autoAdjust="0"/>
  </p:normalViewPr>
  <p:slideViewPr>
    <p:cSldViewPr snapToGrid="0" snapToObjects="1">
      <p:cViewPr varScale="1">
        <p:scale>
          <a:sx n="121" d="100"/>
          <a:sy n="121" d="100"/>
        </p:scale>
        <p:origin x="186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67E2F-B0C8-DC47-BE84-89107B6F1EE9}" type="datetimeFigureOut">
              <a:rPr lang="it-IT" smtClean="0"/>
              <a:pPr/>
              <a:t>31/03/22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/>
              <a:t>Fare clic per modificare gli stili del testo dello schema</a:t>
            </a:r>
          </a:p>
          <a:p>
            <a:pPr lvl="1"/>
            <a:r>
              <a:rPr lang="fr-CH"/>
              <a:t>Secondo livello</a:t>
            </a:r>
          </a:p>
          <a:p>
            <a:pPr lvl="2"/>
            <a:r>
              <a:rPr lang="fr-CH"/>
              <a:t>Terzo livello</a:t>
            </a:r>
          </a:p>
          <a:p>
            <a:pPr lvl="3"/>
            <a:r>
              <a:rPr lang="fr-CH"/>
              <a:t>Quarto livello</a:t>
            </a:r>
          </a:p>
          <a:p>
            <a:pPr lvl="4"/>
            <a:r>
              <a:rPr lang="fr-CH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3BCB4-20B0-1546-84AE-C7E22B610AD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3BCB4-20B0-1546-84AE-C7E22B610AD9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/>
              <a:t>Fare clic per modificare lo stile del sottotitolo dello schema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9D21D778-B565-4D7E-94D7-64010A445B68}" type="datetimeFigureOut">
              <a:rPr lang="en-US" smtClean="0"/>
              <a:pPr/>
              <a:t>3/31/22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‹N›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Fare clic per modificare stile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9BB78-3AD8-354D-B441-018907429588}" type="datetimeFigureOut">
              <a:rPr lang="it-IT" smtClean="0"/>
              <a:pPr/>
              <a:t>31/03/22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4E6A-32A8-AA4C-BF44-E1D3FCDBF99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Fare clic per modificare gli stili del testo dello schema</a:t>
            </a:r>
          </a:p>
          <a:p>
            <a:pPr lvl="1"/>
            <a:r>
              <a:rPr lang="fr-CH"/>
              <a:t>Secondo livello</a:t>
            </a:r>
          </a:p>
          <a:p>
            <a:pPr lvl="2"/>
            <a:r>
              <a:rPr lang="fr-CH"/>
              <a:t>Terzo livello</a:t>
            </a:r>
          </a:p>
          <a:p>
            <a:pPr lvl="3"/>
            <a:r>
              <a:rPr lang="fr-CH"/>
              <a:t>Quarto livello</a:t>
            </a:r>
          </a:p>
          <a:p>
            <a:pPr lvl="4"/>
            <a:r>
              <a:rPr lang="fr-CH"/>
              <a:t>Quinto livello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Fare clic per modificare gli stili del testo dello schema</a:t>
            </a:r>
          </a:p>
          <a:p>
            <a:pPr lvl="1"/>
            <a:r>
              <a:rPr lang="fr-CH"/>
              <a:t>Secondo livello</a:t>
            </a:r>
          </a:p>
          <a:p>
            <a:pPr lvl="2"/>
            <a:r>
              <a:rPr lang="fr-CH"/>
              <a:t>Terzo livello</a:t>
            </a:r>
          </a:p>
          <a:p>
            <a:pPr lvl="3"/>
            <a:r>
              <a:rPr lang="fr-CH"/>
              <a:t>Quarto livello</a:t>
            </a:r>
          </a:p>
          <a:p>
            <a:pPr lvl="4"/>
            <a:r>
              <a:rPr lang="fr-CH"/>
              <a:t>Quinto livello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Fare clic per modificare gli stili del testo dello schema</a:t>
            </a:r>
          </a:p>
          <a:p>
            <a:pPr lvl="1"/>
            <a:r>
              <a:rPr lang="fr-CH"/>
              <a:t>Secondo livello</a:t>
            </a:r>
          </a:p>
          <a:p>
            <a:pPr lvl="2"/>
            <a:r>
              <a:rPr lang="fr-CH"/>
              <a:t>Terzo livello</a:t>
            </a:r>
          </a:p>
          <a:p>
            <a:pPr lvl="3"/>
            <a:r>
              <a:rPr lang="fr-CH"/>
              <a:t>Quarto livello</a:t>
            </a:r>
          </a:p>
          <a:p>
            <a:pPr lvl="4"/>
            <a:r>
              <a:rPr lang="fr-CH"/>
              <a:t>Quinto livello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Fare clic per modificare gli stili del testo dello schema</a:t>
            </a:r>
          </a:p>
          <a:p>
            <a:pPr lvl="1"/>
            <a:r>
              <a:rPr lang="fr-CH"/>
              <a:t>Secondo livello</a:t>
            </a:r>
          </a:p>
          <a:p>
            <a:pPr lvl="2"/>
            <a:r>
              <a:rPr lang="fr-CH"/>
              <a:t>Terzo livello</a:t>
            </a:r>
          </a:p>
          <a:p>
            <a:pPr lvl="3"/>
            <a:r>
              <a:rPr lang="fr-CH"/>
              <a:t>Quarto livello</a:t>
            </a:r>
          </a:p>
          <a:p>
            <a:pPr lvl="4"/>
            <a:r>
              <a:rPr lang="fr-CH"/>
              <a:t>Quinto livello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9BB78-3AD8-354D-B441-018907429588}" type="datetimeFigureOut">
              <a:rPr lang="it-IT" smtClean="0"/>
              <a:pPr/>
              <a:t>31/03/22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4E6A-32A8-AA4C-BF44-E1D3FCDBF99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Fare clic per modificare gli stili del testo dello schema</a:t>
            </a:r>
          </a:p>
          <a:p>
            <a:pPr lvl="1"/>
            <a:r>
              <a:rPr lang="fr-CH"/>
              <a:t>Secondo livello</a:t>
            </a:r>
          </a:p>
          <a:p>
            <a:pPr lvl="2"/>
            <a:r>
              <a:rPr lang="fr-CH"/>
              <a:t>Terzo livello</a:t>
            </a:r>
          </a:p>
          <a:p>
            <a:pPr lvl="3"/>
            <a:r>
              <a:rPr lang="fr-CH"/>
              <a:t>Quarto livello</a:t>
            </a:r>
          </a:p>
          <a:p>
            <a:pPr lvl="4"/>
            <a:r>
              <a:rPr lang="fr-CH"/>
              <a:t>Quinto livello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Fare clic per modificare gli stili del testo dello schema</a:t>
            </a:r>
          </a:p>
          <a:p>
            <a:pPr lvl="1"/>
            <a:r>
              <a:rPr lang="fr-CH"/>
              <a:t>Secondo livello</a:t>
            </a:r>
          </a:p>
          <a:p>
            <a:pPr lvl="2"/>
            <a:r>
              <a:rPr lang="fr-CH"/>
              <a:t>Terzo livello</a:t>
            </a:r>
          </a:p>
          <a:p>
            <a:pPr lvl="3"/>
            <a:r>
              <a:rPr lang="fr-CH"/>
              <a:t>Quarto livello</a:t>
            </a:r>
          </a:p>
          <a:p>
            <a:pPr lvl="4"/>
            <a:r>
              <a:rPr lang="fr-CH"/>
              <a:t>Quinto livello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Fare clic per modificare gli stili del testo dello schema</a:t>
            </a:r>
          </a:p>
          <a:p>
            <a:pPr lvl="1"/>
            <a:r>
              <a:rPr lang="fr-CH"/>
              <a:t>Secondo livello</a:t>
            </a:r>
          </a:p>
          <a:p>
            <a:pPr lvl="2"/>
            <a:r>
              <a:rPr lang="fr-CH"/>
              <a:t>Terzo livello</a:t>
            </a:r>
          </a:p>
          <a:p>
            <a:pPr lvl="3"/>
            <a:r>
              <a:rPr lang="fr-CH"/>
              <a:t>Quarto livello</a:t>
            </a:r>
          </a:p>
          <a:p>
            <a:pPr lvl="4"/>
            <a:r>
              <a:rPr lang="fr-CH"/>
              <a:t>Quinto livello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9BB78-3AD8-354D-B441-018907429588}" type="datetimeFigureOut">
              <a:rPr lang="it-IT" smtClean="0"/>
              <a:pPr/>
              <a:t>31/03/22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4E6A-32A8-AA4C-BF44-E1D3FCDBF99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9BB78-3AD8-354D-B441-018907429588}" type="datetimeFigureOut">
              <a:rPr lang="it-IT" smtClean="0"/>
              <a:pPr/>
              <a:t>31/03/22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4E6A-32A8-AA4C-BF44-E1D3FCDBF99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CH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/>
              <a:t>Fare clic per modificare gli stili del testo dello schema</a:t>
            </a:r>
          </a:p>
          <a:p>
            <a:pPr lvl="1"/>
            <a:r>
              <a:rPr lang="fr-CH"/>
              <a:t>Secondo livello</a:t>
            </a:r>
          </a:p>
          <a:p>
            <a:pPr lvl="2"/>
            <a:r>
              <a:rPr lang="fr-CH"/>
              <a:t>Terzo livello</a:t>
            </a:r>
          </a:p>
          <a:p>
            <a:pPr lvl="3"/>
            <a:r>
              <a:rPr lang="fr-CH"/>
              <a:t>Quarto livello</a:t>
            </a:r>
          </a:p>
          <a:p>
            <a:pPr lvl="4"/>
            <a:r>
              <a:rPr lang="fr-CH"/>
              <a:t>Quinto livello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9BB78-3AD8-354D-B441-018907429588}" type="datetimeFigureOut">
              <a:rPr lang="it-IT" smtClean="0"/>
              <a:pPr/>
              <a:t>31/03/22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4E6A-32A8-AA4C-BF44-E1D3FCDBF99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CH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9BB78-3AD8-354D-B441-018907429588}" type="datetimeFigureOut">
              <a:rPr lang="it-IT" smtClean="0"/>
              <a:pPr/>
              <a:t>31/03/22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4E6A-32A8-AA4C-BF44-E1D3FCDBF998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CH"/>
              <a:t>Fare clic sull'icona per inserire un'immagine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CH"/>
              <a:t>Fare clic sull'icona per inserire un'immagine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CH"/>
              <a:t>Fare clic sull'icona per inserire un'immagine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CH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9BB78-3AD8-354D-B441-018907429588}" type="datetimeFigureOut">
              <a:rPr lang="it-IT" smtClean="0"/>
              <a:pPr/>
              <a:t>31/03/22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4E6A-32A8-AA4C-BF44-E1D3FCDBF99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fr-CH"/>
              <a:t>Fare clic per modificare stile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9BB78-3AD8-354D-B441-018907429588}" type="datetimeFigureOut">
              <a:rPr lang="it-IT" smtClean="0"/>
              <a:pPr/>
              <a:t>31/03/22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4E6A-32A8-AA4C-BF44-E1D3FCDBF99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CH"/>
              <a:t>Fare clic sull'icona per inserire un'immagine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magini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fr-CH"/>
              <a:t>Fare clic per modificare stile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CH"/>
              <a:t>Fare clic sull'icona per inserire un'immagine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CH"/>
              <a:t>Fare clic sull'icona per inserire un'immagine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9BB78-3AD8-354D-B441-018907429588}" type="datetimeFigureOut">
              <a:rPr lang="it-IT" smtClean="0"/>
              <a:pPr/>
              <a:t>31/03/22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4E6A-32A8-AA4C-BF44-E1D3FCDBF99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/>
              <a:t>Fare clic per modificare gli stili del testo dello schema</a:t>
            </a:r>
          </a:p>
          <a:p>
            <a:pPr lvl="1"/>
            <a:r>
              <a:rPr lang="fr-CH"/>
              <a:t>Secondo livello</a:t>
            </a:r>
          </a:p>
          <a:p>
            <a:pPr lvl="2"/>
            <a:r>
              <a:rPr lang="fr-CH"/>
              <a:t>Terzo livello</a:t>
            </a:r>
          </a:p>
          <a:p>
            <a:pPr lvl="3"/>
            <a:r>
              <a:rPr lang="fr-CH"/>
              <a:t>Quarto livello</a:t>
            </a:r>
          </a:p>
          <a:p>
            <a:pPr lvl="4"/>
            <a:r>
              <a:rPr lang="fr-CH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9BB78-3AD8-354D-B441-018907429588}" type="datetimeFigureOut">
              <a:rPr lang="it-IT" smtClean="0"/>
              <a:pPr/>
              <a:t>31/03/22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4E6A-32A8-AA4C-BF44-E1D3FCDBF99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/>
              <a:t>Fare clic per modificare gli stili del testo dello schema</a:t>
            </a:r>
          </a:p>
          <a:p>
            <a:pPr lvl="1"/>
            <a:r>
              <a:rPr lang="fr-CH"/>
              <a:t>Secondo livello</a:t>
            </a:r>
          </a:p>
          <a:p>
            <a:pPr lvl="2"/>
            <a:r>
              <a:rPr lang="fr-CH"/>
              <a:t>Terzo livello</a:t>
            </a:r>
          </a:p>
          <a:p>
            <a:pPr lvl="3"/>
            <a:r>
              <a:rPr lang="fr-CH"/>
              <a:t>Quarto livello</a:t>
            </a:r>
          </a:p>
          <a:p>
            <a:pPr lvl="4"/>
            <a:r>
              <a:rPr lang="fr-CH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9BB78-3AD8-354D-B441-018907429588}" type="datetimeFigureOut">
              <a:rPr lang="it-IT" smtClean="0"/>
              <a:pPr/>
              <a:t>31/03/22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4E6A-32A8-AA4C-BF44-E1D3FCDBF99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fr-CH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fr-CH"/>
              <a:t>Fare clic per modificare gli stili del testo dello schema</a:t>
            </a:r>
          </a:p>
          <a:p>
            <a:pPr lvl="1"/>
            <a:r>
              <a:rPr lang="fr-CH"/>
              <a:t>Secondo livello</a:t>
            </a:r>
          </a:p>
          <a:p>
            <a:pPr lvl="2"/>
            <a:r>
              <a:rPr lang="fr-CH"/>
              <a:t>Terzo livello</a:t>
            </a:r>
          </a:p>
          <a:p>
            <a:pPr lvl="3"/>
            <a:r>
              <a:rPr lang="fr-CH"/>
              <a:t>Quarto livello</a:t>
            </a:r>
          </a:p>
          <a:p>
            <a:pPr lvl="4"/>
            <a:r>
              <a:rPr lang="fr-CH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9BB78-3AD8-354D-B441-018907429588}" type="datetimeFigureOut">
              <a:rPr lang="it-IT" smtClean="0"/>
              <a:pPr/>
              <a:t>31/03/22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4E6A-32A8-AA4C-BF44-E1D3FCDBF99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filigran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fr-CH"/>
              <a:t>Fare clic per modificare gli stili del testo dello schema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fr-CH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/>
              <a:t>Fare clic per modificare lo stile del sottotitolo dello schema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D279BB78-3AD8-354D-B441-018907429588}" type="datetimeFigureOut">
              <a:rPr lang="it-IT" smtClean="0"/>
              <a:pPr/>
              <a:t>31/03/22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C5E24E6A-32A8-AA4C-BF44-E1D3FCDBF99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fr-CH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0D744-A176-4DCB-9147-2AE7B7E87481}" type="datetimeFigureOut">
              <a:rPr lang="it-IT" smtClean="0"/>
              <a:pPr/>
              <a:t>31/03/22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1679-83E0-4571-98D7-4BB535B5F50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zione con filigran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fr-CH"/>
              <a:t>Fare clic per modificare gli stili del testo dello schema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fr-CH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9BB78-3AD8-354D-B441-018907429588}" type="datetimeFigureOut">
              <a:rPr lang="it-IT" smtClean="0"/>
              <a:pPr/>
              <a:t>31/03/22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4E6A-32A8-AA4C-BF44-E1D3FCDBF99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zione con immagin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fr-CH"/>
              <a:t>Fare clic per modificare stile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CH"/>
              <a:t>Fare clic sull'icona per inserire un'immagine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9BB78-3AD8-354D-B441-018907429588}" type="datetimeFigureOut">
              <a:rPr lang="it-IT" smtClean="0"/>
              <a:pPr/>
              <a:t>31/03/22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4E6A-32A8-AA4C-BF44-E1D3FCDBF99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Fare clic per modificare gli stili del testo dello schema</a:t>
            </a:r>
          </a:p>
          <a:p>
            <a:pPr lvl="1"/>
            <a:r>
              <a:rPr lang="fr-CH"/>
              <a:t>Secondo livello</a:t>
            </a:r>
          </a:p>
          <a:p>
            <a:pPr lvl="2"/>
            <a:r>
              <a:rPr lang="fr-CH"/>
              <a:t>Terzo livello</a:t>
            </a:r>
          </a:p>
          <a:p>
            <a:pPr lvl="3"/>
            <a:r>
              <a:rPr lang="fr-CH"/>
              <a:t>Quarto livello</a:t>
            </a:r>
          </a:p>
          <a:p>
            <a:pPr lvl="4"/>
            <a:r>
              <a:rPr lang="fr-CH"/>
              <a:t>Quinto livello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Fare clic per modificare gli stili del testo dello schema</a:t>
            </a:r>
          </a:p>
          <a:p>
            <a:pPr lvl="1"/>
            <a:r>
              <a:rPr lang="fr-CH"/>
              <a:t>Secondo livello</a:t>
            </a:r>
          </a:p>
          <a:p>
            <a:pPr lvl="2"/>
            <a:r>
              <a:rPr lang="fr-CH"/>
              <a:t>Terzo livello</a:t>
            </a:r>
          </a:p>
          <a:p>
            <a:pPr lvl="3"/>
            <a:r>
              <a:rPr lang="fr-CH"/>
              <a:t>Quarto livello</a:t>
            </a:r>
          </a:p>
          <a:p>
            <a:pPr lvl="4"/>
            <a:r>
              <a:rPr lang="fr-CH"/>
              <a:t>Quinto livello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9BB78-3AD8-354D-B441-018907429588}" type="datetimeFigureOut">
              <a:rPr lang="it-IT" smtClean="0"/>
              <a:pPr/>
              <a:t>31/03/22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4E6A-32A8-AA4C-BF44-E1D3FCDBF99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Fare clic per modificare gli stili del testo dello schema</a:t>
            </a:r>
          </a:p>
          <a:p>
            <a:pPr lvl="1"/>
            <a:r>
              <a:rPr lang="fr-CH"/>
              <a:t>Secondo livello</a:t>
            </a:r>
          </a:p>
          <a:p>
            <a:pPr lvl="2"/>
            <a:r>
              <a:rPr lang="fr-CH"/>
              <a:t>Terzo livello</a:t>
            </a:r>
          </a:p>
          <a:p>
            <a:pPr lvl="3"/>
            <a:r>
              <a:rPr lang="fr-CH"/>
              <a:t>Quarto livello</a:t>
            </a:r>
          </a:p>
          <a:p>
            <a:pPr lvl="4"/>
            <a:r>
              <a:rPr lang="fr-CH"/>
              <a:t>Quinto livello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Fare clic per modificare gli stili del testo dello schema</a:t>
            </a:r>
          </a:p>
          <a:p>
            <a:pPr lvl="1"/>
            <a:r>
              <a:rPr lang="fr-CH"/>
              <a:t>Secondo livello</a:t>
            </a:r>
          </a:p>
          <a:p>
            <a:pPr lvl="2"/>
            <a:r>
              <a:rPr lang="fr-CH"/>
              <a:t>Terzo livello</a:t>
            </a:r>
          </a:p>
          <a:p>
            <a:pPr lvl="3"/>
            <a:r>
              <a:rPr lang="fr-CH"/>
              <a:t>Quarto livello</a:t>
            </a:r>
          </a:p>
          <a:p>
            <a:pPr lvl="4"/>
            <a:r>
              <a:rPr lang="fr-CH"/>
              <a:t>Quinto livello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9BB78-3AD8-354D-B441-018907429588}" type="datetimeFigureOut">
              <a:rPr lang="it-IT" smtClean="0"/>
              <a:pPr/>
              <a:t>31/03/22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4E6A-32A8-AA4C-BF44-E1D3FCDBF998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to, sopra e so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Fare clic per modificare gli stili del testo dello schema</a:t>
            </a:r>
          </a:p>
          <a:p>
            <a:pPr lvl="1"/>
            <a:r>
              <a:rPr lang="fr-CH"/>
              <a:t>Secondo livello</a:t>
            </a:r>
          </a:p>
          <a:p>
            <a:pPr lvl="2"/>
            <a:r>
              <a:rPr lang="fr-CH"/>
              <a:t>Terzo livello</a:t>
            </a:r>
          </a:p>
          <a:p>
            <a:pPr lvl="3"/>
            <a:r>
              <a:rPr lang="fr-CH"/>
              <a:t>Quarto livello</a:t>
            </a:r>
          </a:p>
          <a:p>
            <a:pPr lvl="4"/>
            <a:r>
              <a:rPr lang="fr-CH"/>
              <a:t>Quinto livello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9BB78-3AD8-354D-B441-018907429588}" type="datetimeFigureOut">
              <a:rPr lang="it-IT" smtClean="0"/>
              <a:pPr/>
              <a:t>31/03/22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4E6A-32A8-AA4C-BF44-E1D3FCDBF99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Fare clic per modificare gli stili del testo dello schema</a:t>
            </a:r>
          </a:p>
          <a:p>
            <a:pPr lvl="1"/>
            <a:r>
              <a:rPr lang="fr-CH"/>
              <a:t>Secondo livello</a:t>
            </a:r>
          </a:p>
          <a:p>
            <a:pPr lvl="2"/>
            <a:r>
              <a:rPr lang="fr-CH"/>
              <a:t>Terzo livello</a:t>
            </a:r>
          </a:p>
          <a:p>
            <a:pPr lvl="3"/>
            <a:r>
              <a:rPr lang="fr-CH"/>
              <a:t>Quarto livello</a:t>
            </a:r>
          </a:p>
          <a:p>
            <a:pPr lvl="4"/>
            <a:r>
              <a:rPr lang="fr-CH"/>
              <a:t>Quinto livello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H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/>
              <a:t>Fare clic per modificare gli stili del testo dello schema</a:t>
            </a:r>
          </a:p>
          <a:p>
            <a:pPr lvl="1"/>
            <a:r>
              <a:rPr lang="fr-CH"/>
              <a:t>Secondo livello</a:t>
            </a:r>
          </a:p>
          <a:p>
            <a:pPr lvl="2"/>
            <a:r>
              <a:rPr lang="fr-CH"/>
              <a:t>Terzo livello</a:t>
            </a:r>
          </a:p>
          <a:p>
            <a:pPr lvl="3"/>
            <a:r>
              <a:rPr lang="fr-CH"/>
              <a:t>Quarto livello</a:t>
            </a:r>
          </a:p>
          <a:p>
            <a:pPr lvl="4"/>
            <a:r>
              <a:rPr lang="fr-CH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D279BB78-3AD8-354D-B441-018907429588}" type="datetimeFigureOut">
              <a:rPr lang="it-IT" smtClean="0"/>
              <a:pPr/>
              <a:t>31/03/22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C5E24E6A-32A8-AA4C-BF44-E1D3FCDBF99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  <p:sldLayoutId id="2147483850" r:id="rId15"/>
    <p:sldLayoutId id="2147483851" r:id="rId16"/>
    <p:sldLayoutId id="2147483852" r:id="rId17"/>
    <p:sldLayoutId id="2147483853" r:id="rId18"/>
    <p:sldLayoutId id="2147483854" r:id="rId19"/>
    <p:sldLayoutId id="2147483855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016001"/>
            <a:ext cx="7772400" cy="1117599"/>
          </a:xfrm>
        </p:spPr>
        <p:txBody>
          <a:bodyPr/>
          <a:lstStyle/>
          <a:p>
            <a:pPr algn="ctr"/>
            <a:r>
              <a:rPr lang="it-IT" spc="100" dirty="0">
                <a:solidFill>
                  <a:srgbClr val="3E84FF"/>
                </a:solidFill>
                <a:latin typeface="Agent Orange"/>
              </a:rPr>
              <a:t>CRISTOFORO COLOMBO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4299905"/>
          </a:xfrm>
        </p:spPr>
        <p:txBody>
          <a:bodyPr/>
          <a:lstStyle/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r>
              <a:rPr lang="it-IT" dirty="0"/>
              <a:t>L’uomo del Nuovo Mondo</a:t>
            </a:r>
          </a:p>
        </p:txBody>
      </p:sp>
      <p:pic>
        <p:nvPicPr>
          <p:cNvPr id="5" name="Immagine 4" descr="statu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923" y="3428999"/>
            <a:ext cx="3867477" cy="2896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mp="http://schemas.microsoft.com/office/mac/powerpoint/2008/main" xmlns:mv="urn:schemas-microsoft-com:mac:vml" xmlns="" Requires="mp">
      <mp:transition>
        <mp:cube dir="d"/>
      </mp:transition>
    </mc:Choice>
    <mc:Fallback>
      <p:transition>
        <p:cover dir="d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1° viaggio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-1196" r="-1196"/>
          <a:stretch>
            <a:fillRect/>
          </a:stretch>
        </p:blipFill>
        <p:spPr>
          <a:xfrm>
            <a:off x="-301274" y="393700"/>
            <a:ext cx="9709086" cy="5816600"/>
          </a:xfrm>
        </p:spPr>
      </p:pic>
    </p:spTree>
  </p:cSld>
  <p:clrMapOvr>
    <a:masterClrMapping/>
  </p:clrMapOvr>
  <mc:AlternateContent xmlns:mc="http://schemas.openxmlformats.org/markup-compatibility/2006">
    <mc:Choice xmlns:mp="http://schemas.microsoft.com/office/mac/powerpoint/2008/main" xmlns:mv="urn:schemas-microsoft-com:mac:vml" xmlns="" Requires="mp">
      <mp:transition>
        <mp:cube dir="u"/>
      </mp:transition>
    </mc:Choice>
    <mc:Fallback>
      <p:transition>
        <p:cover dir="u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solidFill>
                  <a:srgbClr val="EF5C23"/>
                </a:solidFill>
              </a:rPr>
              <a:t>7</a:t>
            </a:r>
            <a:r>
              <a:rPr lang="it-IT" dirty="0">
                <a:solidFill>
                  <a:srgbClr val="EF5C23"/>
                </a:solidFill>
              </a:rPr>
              <a:t>. La scoperta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43112" y="1816100"/>
            <a:ext cx="4259601" cy="4838700"/>
          </a:xfrm>
        </p:spPr>
        <p:txBody>
          <a:bodyPr>
            <a:normAutofit/>
          </a:bodyPr>
          <a:lstStyle/>
          <a:p>
            <a:r>
              <a:rPr lang="it-IT" sz="2500" dirty="0"/>
              <a:t>Il </a:t>
            </a:r>
            <a:r>
              <a:rPr lang="it-IT" sz="2500" b="1" dirty="0"/>
              <a:t>12 ottobre 1492 </a:t>
            </a:r>
            <a:r>
              <a:rPr lang="it-IT" sz="2500" dirty="0"/>
              <a:t>una vedetta scorge la terra. Sbarcano su un’isola battezzata San Salvador.</a:t>
            </a:r>
          </a:p>
          <a:p>
            <a:r>
              <a:rPr lang="it-IT" sz="2500" dirty="0"/>
              <a:t>Scambiano con gli indigeni campanelle e specchi in cambio di oro.</a:t>
            </a:r>
          </a:p>
          <a:p>
            <a:r>
              <a:rPr lang="it-IT" sz="2500" dirty="0"/>
              <a:t>Scoprono nuovi frutti, animali e piante.  </a:t>
            </a:r>
          </a:p>
        </p:txBody>
      </p:sp>
      <p:pic>
        <p:nvPicPr>
          <p:cNvPr id="4" name="Immagine 3" descr="arriv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1816100"/>
            <a:ext cx="4114800" cy="4749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mp="http://schemas.microsoft.com/office/mac/powerpoint/2008/main" xmlns:mv="urn:schemas-microsoft-com:mac:vml" xmlns="" Requires="mp">
      <mp:transition>
        <mp:cube dir="d"/>
      </mp:transition>
    </mc:Choice>
    <mc:Fallback>
      <p:transition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312738"/>
            <a:ext cx="7313613" cy="868362"/>
          </a:xfrm>
        </p:spPr>
        <p:txBody>
          <a:bodyPr/>
          <a:lstStyle/>
          <a:p>
            <a:r>
              <a:rPr lang="it-IT" dirty="0"/>
              <a:t>Nuove piante e nuovi animali</a:t>
            </a:r>
          </a:p>
        </p:txBody>
      </p:sp>
      <p:pic>
        <p:nvPicPr>
          <p:cNvPr id="5" name="Segnaposto contenuto 4" descr="nuove piante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6922" r="-6922"/>
          <a:stretch>
            <a:fillRect/>
          </a:stretch>
        </p:blipFill>
        <p:spPr>
          <a:xfrm>
            <a:off x="366239" y="1270000"/>
            <a:ext cx="4533421" cy="5156200"/>
          </a:xfrm>
        </p:spPr>
      </p:pic>
      <p:pic>
        <p:nvPicPr>
          <p:cNvPr id="6" name="Segnaposto contenuto 5" descr="nuovi animali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7133" r="-7133"/>
          <a:stretch>
            <a:fillRect/>
          </a:stretch>
        </p:blipFill>
        <p:spPr>
          <a:xfrm>
            <a:off x="4330699" y="1282700"/>
            <a:ext cx="4533421" cy="5156200"/>
          </a:xfrm>
        </p:spPr>
      </p:pic>
    </p:spTree>
  </p:cSld>
  <p:clrMapOvr>
    <a:masterClrMapping/>
  </p:clrMapOvr>
  <mc:AlternateContent xmlns:mc="http://schemas.openxmlformats.org/markup-compatibility/2006">
    <mc:Choice xmlns:mp="http://schemas.microsoft.com/office/mac/powerpoint/2008/main" xmlns:mv="urn:schemas-microsoft-com:mac:vml" xmlns="" Requires="mp">
      <mp:transition>
        <mp:cube dir="r"/>
      </mp:transition>
    </mc:Choice>
    <mc:Fallback>
      <p:transition>
        <p:cover dir="r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solidFill>
                  <a:srgbClr val="EF5C23"/>
                </a:solidFill>
              </a:rPr>
              <a:t>8</a:t>
            </a:r>
            <a:r>
              <a:rPr lang="it-IT" dirty="0">
                <a:solidFill>
                  <a:srgbClr val="EF5C23"/>
                </a:solidFill>
              </a:rPr>
              <a:t>. Il tradimento della Pinta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03300" y="2662238"/>
            <a:ext cx="7313613" cy="3548062"/>
          </a:xfrm>
        </p:spPr>
        <p:txBody>
          <a:bodyPr>
            <a:normAutofit/>
          </a:bodyPr>
          <a:lstStyle/>
          <a:p>
            <a:r>
              <a:rPr lang="it-IT" sz="3000" dirty="0"/>
              <a:t>Una notte il capitano della Pinta (</a:t>
            </a:r>
            <a:r>
              <a:rPr lang="it-IT" sz="3000" dirty="0" err="1"/>
              <a:t>Pinzòn</a:t>
            </a:r>
            <a:r>
              <a:rPr lang="it-IT" sz="3000" dirty="0"/>
              <a:t>) diserta e con i suoi uomini va alla ricerca dell’oro.</a:t>
            </a:r>
          </a:p>
          <a:p>
            <a:r>
              <a:rPr lang="it-IT" sz="3000" dirty="0" err="1"/>
              <a:t>Pinzòn</a:t>
            </a:r>
            <a:r>
              <a:rPr lang="it-IT" sz="3000" dirty="0"/>
              <a:t>, con i suoi marinai, lungo il cammino maltrattano gli indigeni.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mp="http://schemas.microsoft.com/office/mac/powerpoint/2008/main" xmlns:mv="urn:schemas-microsoft-com:mac:vml" xmlns="" Requires="mp">
      <mp:transition>
        <mp:cube dir="r"/>
      </mp:transition>
    </mc:Choice>
    <mc:Fallback>
      <p:transition>
        <p:cover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>
                <a:solidFill>
                  <a:srgbClr val="EF5C23"/>
                </a:solidFill>
              </a:rPr>
              <a:t>9</a:t>
            </a:r>
            <a:r>
              <a:rPr lang="it-IT" dirty="0">
                <a:solidFill>
                  <a:srgbClr val="EF5C23"/>
                </a:solidFill>
              </a:rPr>
              <a:t>. Il naufragio della Santa Maria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1350962"/>
          </a:xfrm>
        </p:spPr>
        <p:txBody>
          <a:bodyPr>
            <a:normAutofit fontScale="92500" lnSpcReduction="10000"/>
          </a:bodyPr>
          <a:lstStyle/>
          <a:p>
            <a:r>
              <a:rPr lang="it-IT" sz="3200" dirty="0"/>
              <a:t>24 dicembre la Santa Maria urta uno scoglio e cola a picco. Quindi agli spagnoli rimane soltanto la Ni</a:t>
            </a:r>
            <a:r>
              <a:rPr lang="fr-CH" sz="3200" dirty="0"/>
              <a:t>ñ</a:t>
            </a:r>
            <a:r>
              <a:rPr lang="it-IT" sz="3200" dirty="0"/>
              <a:t>a.</a:t>
            </a:r>
          </a:p>
          <a:p>
            <a:endParaRPr lang="it-IT" dirty="0"/>
          </a:p>
          <a:p>
            <a:pPr>
              <a:buNone/>
            </a:pPr>
            <a:endParaRPr lang="it-IT" dirty="0"/>
          </a:p>
        </p:txBody>
      </p:sp>
      <p:pic>
        <p:nvPicPr>
          <p:cNvPr id="4" name="Immagine 3" descr="naufragi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3127963"/>
            <a:ext cx="5511800" cy="35141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mp="http://schemas.microsoft.com/office/mac/powerpoint/2008/main" xmlns:mv="urn:schemas-microsoft-com:mac:vml" xmlns="" Requires="mp">
      <mp:transition>
        <mp:cube/>
      </mp:transition>
    </mc:Choice>
    <mc:Fallback>
      <p:transition>
        <p:cover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EF5C23"/>
                </a:solidFill>
              </a:rPr>
              <a:t>10. Ritorno in Spagna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98500" y="1735138"/>
            <a:ext cx="7708900" cy="4716462"/>
          </a:xfrm>
        </p:spPr>
        <p:txBody>
          <a:bodyPr>
            <a:normAutofit/>
          </a:bodyPr>
          <a:lstStyle/>
          <a:p>
            <a:r>
              <a:rPr lang="it-IT" dirty="0"/>
              <a:t>Per il ritorno agli spagnoli rimane solo la Ni</a:t>
            </a:r>
            <a:r>
              <a:rPr lang="fr-CH" dirty="0"/>
              <a:t>ñ</a:t>
            </a:r>
            <a:r>
              <a:rPr lang="it-IT" dirty="0"/>
              <a:t>a e date le sue dimensioni non può riportare in patria tutti gli spagnoli. Quindi costruiscono un forte per ospitare gli uomini che rimangono a </a:t>
            </a:r>
            <a:r>
              <a:rPr lang="it-IT" dirty="0" err="1"/>
              <a:t>Hispaniola</a:t>
            </a:r>
            <a:r>
              <a:rPr lang="it-IT" dirty="0"/>
              <a:t>.</a:t>
            </a:r>
          </a:p>
          <a:p>
            <a:r>
              <a:rPr lang="it-IT" dirty="0"/>
              <a:t>Partono il 16 gennaio con indigeni, frutti esotici e animali.</a:t>
            </a:r>
          </a:p>
          <a:p>
            <a:r>
              <a:rPr lang="it-IT" dirty="0"/>
              <a:t>A metà viaggio si imbattono in una tempesta, Colombo lascia in mare un barile contenente le testimonianze di essere arrivato.</a:t>
            </a:r>
          </a:p>
          <a:p>
            <a:r>
              <a:rPr lang="it-IT" dirty="0"/>
              <a:t>Arrivano a Siviglia il 15 marzo. Sono accolti come eroi.</a:t>
            </a:r>
          </a:p>
          <a:p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>
    <mc:Choice xmlns:mp="http://schemas.microsoft.com/office/mac/powerpoint/2008/main" xmlns:mv="urn:schemas-microsoft-com:mac:vml" xmlns="" Requires="mp">
      <mp:transition>
        <mp:cube dir="u"/>
      </mp:transition>
    </mc:Choice>
    <mc:Fallback>
      <p:transition>
        <p:cover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EF5C23"/>
                </a:solidFill>
              </a:rPr>
              <a:t>11. 2° viaggio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600" dirty="0"/>
              <a:t>Parte il 25 settembre 1493 da Cadice con 17 navi.</a:t>
            </a:r>
          </a:p>
          <a:p>
            <a:r>
              <a:rPr lang="it-IT" sz="2600" dirty="0"/>
              <a:t>Il 27 novembre arrivano a </a:t>
            </a:r>
            <a:r>
              <a:rPr lang="it-IT" sz="2600" dirty="0" err="1"/>
              <a:t>Hispaniola</a:t>
            </a:r>
            <a:r>
              <a:rPr lang="it-IT" sz="2600" dirty="0"/>
              <a:t>.</a:t>
            </a:r>
          </a:p>
          <a:p>
            <a:r>
              <a:rPr lang="it-IT" sz="2600" dirty="0"/>
              <a:t>In gennaio fondano la colonia di “La </a:t>
            </a:r>
            <a:r>
              <a:rPr lang="it-IT" sz="2600" dirty="0" err="1"/>
              <a:t>Isabela</a:t>
            </a:r>
            <a:r>
              <a:rPr lang="it-IT" sz="2600" dirty="0"/>
              <a:t>”.</a:t>
            </a:r>
          </a:p>
          <a:p>
            <a:r>
              <a:rPr lang="it-IT" sz="2600" dirty="0"/>
              <a:t>A marzo esplorano tutta </a:t>
            </a:r>
            <a:r>
              <a:rPr lang="it-IT" sz="2600" dirty="0" err="1"/>
              <a:t>Hispaniola</a:t>
            </a:r>
            <a:r>
              <a:rPr lang="it-IT" sz="2600" dirty="0"/>
              <a:t>.</a:t>
            </a:r>
          </a:p>
          <a:p>
            <a:r>
              <a:rPr lang="it-IT" sz="2600" dirty="0"/>
              <a:t>In aprile scoprono la Giamaica.</a:t>
            </a:r>
          </a:p>
          <a:p>
            <a:r>
              <a:rPr lang="it-IT" sz="2600" dirty="0"/>
              <a:t>Arrivo di Bartolomeo (fratello di Colombo).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mp="http://schemas.microsoft.com/office/mac/powerpoint/2008/main" xmlns:mv="urn:schemas-microsoft-com:mac:vml" xmlns="" Requires="mp">
      <mp:transition>
        <mp:cube dir="d"/>
      </mp:transition>
    </mc:Choice>
    <mc:Fallback>
      <p:transition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 descr="2° viaggio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562" r="-2562"/>
          <a:stretch>
            <a:fillRect/>
          </a:stretch>
        </p:blipFill>
        <p:spPr>
          <a:xfrm>
            <a:off x="-63500" y="762000"/>
            <a:ext cx="9272815" cy="5410316"/>
          </a:xfrm>
        </p:spPr>
      </p:pic>
    </p:spTree>
  </p:cSld>
  <p:clrMapOvr>
    <a:masterClrMapping/>
  </p:clrMapOvr>
  <mc:AlternateContent xmlns:mc="http://schemas.openxmlformats.org/markup-compatibility/2006">
    <mc:Choice xmlns:mp="http://schemas.microsoft.com/office/mac/powerpoint/2008/main" xmlns:mv="urn:schemas-microsoft-com:mac:vml" xmlns="" Requires="mp">
      <mp:transition>
        <mp:cube/>
      </mp:transition>
    </mc:Choice>
    <mc:Fallback>
      <p:transition>
        <p:cover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EF5C23"/>
                </a:solidFill>
              </a:rPr>
              <a:t>12. 3° viaggio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700" y="1735138"/>
            <a:ext cx="8077200" cy="4589462"/>
          </a:xfrm>
        </p:spPr>
        <p:txBody>
          <a:bodyPr/>
          <a:lstStyle/>
          <a:p>
            <a:endParaRPr lang="it-IT" sz="2800" dirty="0"/>
          </a:p>
          <a:p>
            <a:r>
              <a:rPr lang="it-IT" sz="2800" dirty="0"/>
              <a:t>Si parte il 30 maggio del 1498 da </a:t>
            </a:r>
            <a:r>
              <a:rPr lang="it-IT" sz="2800" dirty="0" err="1"/>
              <a:t>Sanlucar</a:t>
            </a:r>
            <a:r>
              <a:rPr lang="it-IT" sz="2800" dirty="0"/>
              <a:t>.</a:t>
            </a:r>
          </a:p>
          <a:p>
            <a:r>
              <a:rPr lang="it-IT" sz="2800" dirty="0"/>
              <a:t>Viaggiano alla scoperta di nuove isole.</a:t>
            </a:r>
          </a:p>
          <a:p>
            <a:r>
              <a:rPr lang="it-IT" sz="2800" dirty="0"/>
              <a:t>C’è la prima grave </a:t>
            </a:r>
            <a:r>
              <a:rPr lang="it-IT" sz="2800" b="1" dirty="0"/>
              <a:t>rivolta degli indios</a:t>
            </a:r>
            <a:r>
              <a:rPr lang="it-IT" sz="2800" dirty="0"/>
              <a:t>.</a:t>
            </a:r>
          </a:p>
          <a:p>
            <a:r>
              <a:rPr lang="it-IT" sz="2800" dirty="0"/>
              <a:t>I reali di Spagna non sono soddisfatti di come stanno andando le cose e manca sempre l’oro</a:t>
            </a:r>
            <a:r>
              <a:rPr lang="it-IT" dirty="0"/>
              <a:t>!!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mp="http://schemas.microsoft.com/office/mac/powerpoint/2008/main" xmlns:mv="urn:schemas-microsoft-com:mac:vml" xmlns="" Requires="mp">
      <mp:transition>
        <mp:cube dir="u"/>
      </mp:transition>
    </mc:Choice>
    <mc:Fallback>
      <p:transition>
        <p:cover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8" name="Segnaposto contenuto 7" descr="200px-Kolumbus_Dritte_Reiserout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5281" r="-25281"/>
          <a:stretch>
            <a:fillRect/>
          </a:stretch>
        </p:blipFill>
        <p:spPr>
          <a:xfrm>
            <a:off x="-1867633" y="503238"/>
            <a:ext cx="12879265" cy="5933377"/>
          </a:xfrm>
        </p:spPr>
      </p:pic>
    </p:spTree>
  </p:cSld>
  <p:clrMapOvr>
    <a:masterClrMapping/>
  </p:clrMapOvr>
  <mc:AlternateContent xmlns:mc="http://schemas.openxmlformats.org/markup-compatibility/2006">
    <mc:Choice xmlns:mp="http://schemas.microsoft.com/office/mac/powerpoint/2008/main" xmlns:mv="urn:schemas-microsoft-com:mac:vml" xmlns="" Requires="mp">
      <mp:transition>
        <mp:cube dir="r"/>
      </mp:transition>
    </mc:Choice>
    <mc:Fallback>
      <p:transition>
        <p:cover dir="r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EF5C23"/>
                </a:solidFill>
              </a:rPr>
              <a:t>Indice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>
          <a:xfrm>
            <a:off x="558800" y="1524000"/>
            <a:ext cx="3921760" cy="4953000"/>
          </a:xfrm>
        </p:spPr>
        <p:txBody>
          <a:bodyPr>
            <a:normAutofit fontScale="92500" lnSpcReduction="20000"/>
          </a:bodyPr>
          <a:lstStyle/>
          <a:p>
            <a:endParaRPr lang="it-IT" dirty="0"/>
          </a:p>
          <a:p>
            <a:r>
              <a:rPr lang="it-IT" dirty="0" err="1"/>
              <a:t>1</a:t>
            </a:r>
            <a:r>
              <a:rPr lang="it-IT" dirty="0"/>
              <a:t>)   Le origini</a:t>
            </a:r>
          </a:p>
          <a:p>
            <a:r>
              <a:rPr lang="it-IT" dirty="0" err="1"/>
              <a:t>2</a:t>
            </a:r>
            <a:r>
              <a:rPr lang="it-IT" dirty="0"/>
              <a:t>)   Naufragio</a:t>
            </a:r>
          </a:p>
          <a:p>
            <a:r>
              <a:rPr lang="it-IT" dirty="0" err="1"/>
              <a:t>3</a:t>
            </a:r>
            <a:r>
              <a:rPr lang="it-IT" dirty="0"/>
              <a:t>)   Il progetto</a:t>
            </a:r>
          </a:p>
          <a:p>
            <a:r>
              <a:rPr lang="it-IT" dirty="0" err="1"/>
              <a:t>4</a:t>
            </a:r>
            <a:r>
              <a:rPr lang="it-IT" dirty="0"/>
              <a:t>)   I preparativi</a:t>
            </a:r>
          </a:p>
          <a:p>
            <a:r>
              <a:rPr lang="it-IT" dirty="0" err="1"/>
              <a:t>5</a:t>
            </a:r>
            <a:r>
              <a:rPr lang="it-IT" dirty="0"/>
              <a:t>)   1° viaggio</a:t>
            </a:r>
          </a:p>
          <a:p>
            <a:r>
              <a:rPr lang="it-IT" dirty="0" err="1"/>
              <a:t>6</a:t>
            </a:r>
            <a:r>
              <a:rPr lang="it-IT" dirty="0"/>
              <a:t>)   La scoperta</a:t>
            </a:r>
          </a:p>
          <a:p>
            <a:r>
              <a:rPr lang="it-IT" dirty="0" err="1"/>
              <a:t>7</a:t>
            </a:r>
            <a:r>
              <a:rPr lang="it-IT" dirty="0"/>
              <a:t>)   Il tradimento della Pinta</a:t>
            </a:r>
          </a:p>
          <a:p>
            <a:r>
              <a:rPr lang="it-IT" dirty="0" err="1"/>
              <a:t>8</a:t>
            </a:r>
            <a:r>
              <a:rPr lang="it-IT" dirty="0"/>
              <a:t>)   Il naufragio della Santa 	Maria</a:t>
            </a:r>
          </a:p>
          <a:p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4648200" y="2057398"/>
            <a:ext cx="3987800" cy="4419601"/>
          </a:xfrm>
        </p:spPr>
        <p:txBody>
          <a:bodyPr>
            <a:normAutofit fontScale="92500" lnSpcReduction="20000"/>
          </a:bodyPr>
          <a:lstStyle/>
          <a:p>
            <a:r>
              <a:rPr lang="it-IT" dirty="0" err="1"/>
              <a:t>9</a:t>
            </a:r>
            <a:r>
              <a:rPr lang="it-IT" dirty="0"/>
              <a:t>)    Il ritorno in Spagna</a:t>
            </a:r>
          </a:p>
          <a:p>
            <a:r>
              <a:rPr lang="it-IT" dirty="0"/>
              <a:t>10)  2° viaggio</a:t>
            </a:r>
          </a:p>
          <a:p>
            <a:r>
              <a:rPr lang="it-IT" dirty="0"/>
              <a:t>11)  3° viaggio</a:t>
            </a:r>
          </a:p>
          <a:p>
            <a:r>
              <a:rPr lang="it-IT" dirty="0"/>
              <a:t>12)  L’arresto di Colombo</a:t>
            </a:r>
          </a:p>
          <a:p>
            <a:r>
              <a:rPr lang="it-IT" dirty="0"/>
              <a:t>13)  4° viaggio</a:t>
            </a:r>
          </a:p>
          <a:p>
            <a:r>
              <a:rPr lang="it-IT" dirty="0"/>
              <a:t>14)  La morte</a:t>
            </a:r>
          </a:p>
          <a:p>
            <a:r>
              <a:rPr lang="it-IT" dirty="0"/>
              <a:t>15)  Video</a:t>
            </a:r>
          </a:p>
          <a:p>
            <a:r>
              <a:rPr lang="it-IT" dirty="0"/>
              <a:t>16)  Fonti</a:t>
            </a:r>
          </a:p>
          <a:p>
            <a:r>
              <a:rPr lang="it-IT" dirty="0"/>
              <a:t>17)  Si gioca!</a:t>
            </a:r>
          </a:p>
          <a:p>
            <a:pPr>
              <a:buNone/>
            </a:pPr>
            <a:endParaRPr lang="it-IT" dirty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EF5C23"/>
                </a:solidFill>
              </a:rPr>
              <a:t>13. L’arresto di Colombo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4400" y="2001838"/>
            <a:ext cx="7313613" cy="4056062"/>
          </a:xfrm>
        </p:spPr>
        <p:txBody>
          <a:bodyPr>
            <a:normAutofit/>
          </a:bodyPr>
          <a:lstStyle/>
          <a:p>
            <a:r>
              <a:rPr lang="it-IT" sz="2800" dirty="0"/>
              <a:t>I reali sono preoccupati.</a:t>
            </a:r>
          </a:p>
          <a:p>
            <a:r>
              <a:rPr lang="it-IT" sz="2800" dirty="0"/>
              <a:t>Mandano </a:t>
            </a:r>
            <a:r>
              <a:rPr lang="it-IT" sz="2800" dirty="0" err="1"/>
              <a:t>Bobadilla</a:t>
            </a:r>
            <a:r>
              <a:rPr lang="it-IT" sz="2800" dirty="0"/>
              <a:t> a controllare.</a:t>
            </a:r>
          </a:p>
          <a:p>
            <a:r>
              <a:rPr lang="it-IT" sz="2800" dirty="0" err="1"/>
              <a:t>Bobadilla</a:t>
            </a:r>
            <a:r>
              <a:rPr lang="it-IT" sz="2800" dirty="0"/>
              <a:t> non ama i Colombo e li arresta tutti.</a:t>
            </a:r>
          </a:p>
          <a:p>
            <a:r>
              <a:rPr lang="it-IT" sz="2800" dirty="0"/>
              <a:t>Vengono rispediti in Spagna </a:t>
            </a:r>
            <a:r>
              <a:rPr lang="it-IT" sz="2800" b="1" dirty="0"/>
              <a:t>in catene</a:t>
            </a:r>
            <a:r>
              <a:rPr lang="it-IT" sz="2800" dirty="0"/>
              <a:t>.</a:t>
            </a:r>
          </a:p>
          <a:p>
            <a:r>
              <a:rPr lang="it-IT" sz="2800" dirty="0"/>
              <a:t>Si rivela un errore e Colombo e i suoi fratelli vengono liberati dalla regina.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mp="http://schemas.microsoft.com/office/mac/powerpoint/2008/main" xmlns:mv="urn:schemas-microsoft-com:mac:vml" xmlns="" Requires="mp">
      <mp:transition>
        <mp:cube/>
      </mp:transition>
    </mc:Choice>
    <mc:Fallback>
      <p:transition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EF5C23"/>
                </a:solidFill>
              </a:rPr>
              <a:t>14. 4° viaggio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4400" y="1989138"/>
            <a:ext cx="7313613" cy="4056062"/>
          </a:xfrm>
        </p:spPr>
        <p:txBody>
          <a:bodyPr>
            <a:noAutofit/>
          </a:bodyPr>
          <a:lstStyle/>
          <a:p>
            <a:r>
              <a:rPr lang="it-IT" sz="2900" dirty="0"/>
              <a:t>Questa volta Colombo vuole </a:t>
            </a:r>
            <a:r>
              <a:rPr lang="it-IT" sz="2900" b="1" dirty="0"/>
              <a:t>sbarcare sul continente</a:t>
            </a:r>
            <a:r>
              <a:rPr lang="it-IT" sz="2900" dirty="0"/>
              <a:t> e non sulle isole.</a:t>
            </a:r>
          </a:p>
          <a:p>
            <a:r>
              <a:rPr lang="it-IT" sz="2900" dirty="0"/>
              <a:t>Porta con se suo figlio Ferdinando.</a:t>
            </a:r>
          </a:p>
          <a:p>
            <a:r>
              <a:rPr lang="it-IT" sz="2900" dirty="0"/>
              <a:t>Cristoforo si ammala ed è anche demotivato.</a:t>
            </a:r>
          </a:p>
          <a:p>
            <a:r>
              <a:rPr lang="it-IT" sz="2900" dirty="0"/>
              <a:t>Scrive una lettera alla regina che però non può rispondergli perché è molto malata.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 descr="4° viaggio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548" r="-2548"/>
          <a:stretch>
            <a:fillRect/>
          </a:stretch>
        </p:blipFill>
        <p:spPr>
          <a:xfrm>
            <a:off x="-222692" y="1016000"/>
            <a:ext cx="9595003" cy="5321300"/>
          </a:xfrm>
        </p:spPr>
      </p:pic>
    </p:spTree>
  </p:cSld>
  <p:clrMapOvr>
    <a:masterClrMapping/>
  </p:clrMapOvr>
  <mc:AlternateContent xmlns:mc="http://schemas.openxmlformats.org/markup-compatibility/2006">
    <mc:Choice xmlns:mp="http://schemas.microsoft.com/office/mac/powerpoint/2008/main" xmlns:mv="urn:schemas-microsoft-com:mac:vml" xmlns="" Requires="mp">
      <mp:transition>
        <mp:cube dir="d"/>
      </mp:transition>
    </mc:Choice>
    <mc:Fallback>
      <p:transition>
        <p:cover dir="d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EF5C23"/>
                </a:solidFill>
              </a:rPr>
              <a:t>15. La morte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90600" y="2128838"/>
            <a:ext cx="7313613" cy="3814762"/>
          </a:xfrm>
        </p:spPr>
        <p:txBody>
          <a:bodyPr>
            <a:normAutofit/>
          </a:bodyPr>
          <a:lstStyle/>
          <a:p>
            <a:r>
              <a:rPr lang="it-IT" sz="2700" dirty="0"/>
              <a:t>Muore mercoledì 20 maggio 1506 a </a:t>
            </a:r>
            <a:r>
              <a:rPr lang="it-IT" sz="2700" dirty="0" err="1"/>
              <a:t>Valladolid</a:t>
            </a:r>
            <a:r>
              <a:rPr lang="it-IT" sz="2700" dirty="0"/>
              <a:t> dimenticato da tutti.</a:t>
            </a:r>
          </a:p>
          <a:p>
            <a:r>
              <a:rPr lang="it-IT" sz="2700" dirty="0"/>
              <a:t>Muore convinto di aver scoperto una nuova via per le Indie.</a:t>
            </a:r>
          </a:p>
          <a:p>
            <a:r>
              <a:rPr lang="it-IT" sz="2700" dirty="0"/>
              <a:t>Non sa di aver scoperto </a:t>
            </a:r>
            <a:r>
              <a:rPr lang="it-IT" sz="2700" b="1" dirty="0"/>
              <a:t>un nuovo continente </a:t>
            </a:r>
            <a:r>
              <a:rPr lang="it-IT" sz="2700" dirty="0"/>
              <a:t>che verrà chiamato </a:t>
            </a:r>
            <a:r>
              <a:rPr lang="it-IT" sz="2700" b="1" dirty="0"/>
              <a:t>America </a:t>
            </a:r>
            <a:r>
              <a:rPr lang="it-IT" sz="2700" dirty="0"/>
              <a:t>in onore di Amerigo Vespucci.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EF5C23"/>
                </a:solidFill>
              </a:rPr>
              <a:t>?? DOMANDE ??</a:t>
            </a:r>
          </a:p>
        </p:txBody>
      </p:sp>
      <p:pic>
        <p:nvPicPr>
          <p:cNvPr id="4" name="Segnaposto contenuto 3" descr="v29rh5h40ruGQ13CeJBqm32Ic7dVKoQ-Pym1OaseDGe58cWhOj4T9s0KM0kQq-zlSY4SMA=s85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4841" r="-44841"/>
          <a:stretch>
            <a:fillRect/>
          </a:stretch>
        </p:blipFill>
        <p:spPr>
          <a:xfrm rot="21276206">
            <a:off x="289709" y="1569855"/>
            <a:ext cx="3340342" cy="3193208"/>
          </a:xfrm>
        </p:spPr>
      </p:pic>
      <p:pic>
        <p:nvPicPr>
          <p:cNvPr id="5" name="Immagine 4" descr="v29rh5h40ruGQ13CeJBqm32Ic7dVKoQ-Pym1OaseDGe58cWhOj4T9s0KM0kQq-zlSY4SMA=s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83615">
            <a:off x="2416616" y="2268769"/>
            <a:ext cx="1213435" cy="1699981"/>
          </a:xfrm>
          <a:prstGeom prst="rect">
            <a:avLst/>
          </a:prstGeom>
        </p:spPr>
      </p:pic>
      <p:pic>
        <p:nvPicPr>
          <p:cNvPr id="6" name="Immagine 5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940" y="4495800"/>
            <a:ext cx="3441700" cy="2362200"/>
          </a:xfrm>
          <a:prstGeom prst="rect">
            <a:avLst/>
          </a:prstGeom>
        </p:spPr>
      </p:pic>
      <p:pic>
        <p:nvPicPr>
          <p:cNvPr id="9" name="Immagine 8" descr="v29rh5h40ruGQ13CeJBqm32Ic7dVKoQ-Pym1OaseDGe58cWhOj4T9s0KM0kQq-zlSY4SMA=s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96786">
            <a:off x="3485196" y="2650733"/>
            <a:ext cx="1121590" cy="1109609"/>
          </a:xfrm>
          <a:prstGeom prst="rect">
            <a:avLst/>
          </a:prstGeom>
        </p:spPr>
      </p:pic>
      <p:pic>
        <p:nvPicPr>
          <p:cNvPr id="11" name="Immagine 10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94932">
            <a:off x="5753100" y="3968750"/>
            <a:ext cx="3225800" cy="2514600"/>
          </a:xfrm>
          <a:prstGeom prst="rect">
            <a:avLst/>
          </a:prstGeom>
        </p:spPr>
      </p:pic>
      <p:pic>
        <p:nvPicPr>
          <p:cNvPr id="13" name="Immagine 12" descr="images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57188">
            <a:off x="5081841" y="1417638"/>
            <a:ext cx="2514600" cy="2327667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EF5C23"/>
                </a:solidFill>
              </a:rPr>
              <a:t>LA FINE</a:t>
            </a:r>
          </a:p>
        </p:txBody>
      </p:sp>
      <p:pic>
        <p:nvPicPr>
          <p:cNvPr id="8" name="Segnaposto contenuto 7" descr="Terra_Colombo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4237" r="-14237"/>
          <a:stretch>
            <a:fillRect/>
          </a:stretch>
        </p:blipFill>
        <p:spPr>
          <a:xfrm>
            <a:off x="0" y="2032000"/>
            <a:ext cx="9144000" cy="3759200"/>
          </a:xfrm>
        </p:spPr>
      </p:pic>
    </p:spTree>
  </p:cSld>
  <p:clrMapOvr>
    <a:masterClrMapping/>
  </p:clrMapOvr>
  <p:transition>
    <p:wheel spokes="8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EF5C23"/>
                </a:solidFill>
              </a:rPr>
              <a:t>Fonti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4400" y="1735138"/>
            <a:ext cx="7658100" cy="486886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it-IT" b="1" dirty="0"/>
              <a:t>LIBRI </a:t>
            </a:r>
          </a:p>
          <a:p>
            <a:r>
              <a:rPr lang="it-IT" dirty="0"/>
              <a:t>Biagi, E. e Manara, M., “Cristoforo Colombo”, Milano, Arnoldo Mondadori, 1991</a:t>
            </a:r>
          </a:p>
          <a:p>
            <a:r>
              <a:rPr lang="it-IT" dirty="0" err="1"/>
              <a:t> Bisso</a:t>
            </a:r>
            <a:r>
              <a:rPr lang="it-IT" dirty="0"/>
              <a:t>, L. e Bozzoli, F., “</a:t>
            </a:r>
            <a:r>
              <a:rPr lang="it-IT" dirty="0" err="1"/>
              <a:t>Colompo</a:t>
            </a:r>
            <a:r>
              <a:rPr lang="it-IT" dirty="0"/>
              <a:t> ammiraglio del tenebroso oceano”, Torino, Società editrice internazionale</a:t>
            </a:r>
            <a:r>
              <a:rPr lang="it-IT"/>
              <a:t>, 1991</a:t>
            </a:r>
          </a:p>
          <a:p>
            <a:r>
              <a:rPr lang="it-IT"/>
              <a:t> </a:t>
            </a:r>
            <a:r>
              <a:rPr lang="it-IT" dirty="0" err="1"/>
              <a:t>Lequenne</a:t>
            </a:r>
            <a:r>
              <a:rPr lang="it-IT" dirty="0"/>
              <a:t>, M., “Cristoforo Colombo. Ammiraglio del Mare Oceano”, </a:t>
            </a:r>
            <a:r>
              <a:rPr lang="it-IT" dirty="0" err="1"/>
              <a:t>Electa</a:t>
            </a:r>
            <a:r>
              <a:rPr lang="it-IT" dirty="0"/>
              <a:t>/Gallimard, 1992</a:t>
            </a:r>
          </a:p>
          <a:p>
            <a:r>
              <a:rPr lang="it-IT" dirty="0" err="1"/>
              <a:t> Macdonald</a:t>
            </a:r>
            <a:r>
              <a:rPr lang="it-IT" dirty="0"/>
              <a:t>, F. e Mark, B., “Nel nuovo mondo con Cristoforo Colombo”, Firenze, Giunti Marzocco, 1990</a:t>
            </a:r>
          </a:p>
          <a:p>
            <a:r>
              <a:rPr lang="it-IT" dirty="0" err="1"/>
              <a:t> Morris</a:t>
            </a:r>
            <a:r>
              <a:rPr lang="it-IT" dirty="0"/>
              <a:t>, N., “Storia illustrata per ragazzi. I viaggi di scoperta.” Firenze, Gruppo Editoriale l’Espresso, 2008</a:t>
            </a:r>
          </a:p>
          <a:p>
            <a:r>
              <a:rPr lang="it-IT" dirty="0" err="1"/>
              <a:t> Young</a:t>
            </a:r>
            <a:r>
              <a:rPr lang="it-IT" dirty="0"/>
              <a:t>, C. </a:t>
            </a:r>
            <a:r>
              <a:rPr lang="it-IT" dirty="0" err="1"/>
              <a:t>Miles</a:t>
            </a:r>
            <a:r>
              <a:rPr lang="it-IT" dirty="0"/>
              <a:t>, </a:t>
            </a:r>
            <a:r>
              <a:rPr lang="it-IT" dirty="0" err="1"/>
              <a:t>J</a:t>
            </a:r>
            <a:r>
              <a:rPr lang="it-IT" dirty="0"/>
              <a:t>. C. e King, C., “ Mare, navi e marinai”, </a:t>
            </a:r>
            <a:r>
              <a:rPr lang="it-IT" dirty="0" err="1"/>
              <a:t>Usborne</a:t>
            </a:r>
            <a:r>
              <a:rPr lang="it-IT" dirty="0"/>
              <a:t>, 1991</a:t>
            </a:r>
          </a:p>
          <a:p>
            <a:r>
              <a:rPr lang="it-IT" dirty="0"/>
              <a:t>Colombo, C., Il diario del primo viaggio”, Milano, Editoriale del Drago, 1992</a:t>
            </a:r>
          </a:p>
          <a:p>
            <a:pPr>
              <a:buNone/>
            </a:pPr>
            <a:r>
              <a:rPr lang="it-IT" b="1" dirty="0"/>
              <a:t>DVD</a:t>
            </a:r>
          </a:p>
          <a:p>
            <a:r>
              <a:rPr lang="it-IT" dirty="0"/>
              <a:t>Angela , P. e Angela, A., Cristoforo Colombo e la scoperta dell’America. Uno dei più grandi protagonisti della </a:t>
            </a:r>
            <a:r>
              <a:rPr lang="it-IT" dirty="0" err="1"/>
              <a:t>storia </a:t>
            </a:r>
            <a:r>
              <a:rPr lang="it-IT" dirty="0"/>
              <a:t>, RAI </a:t>
            </a:r>
            <a:r>
              <a:rPr lang="it-IT" dirty="0" err="1"/>
              <a:t>Trade</a:t>
            </a:r>
            <a:r>
              <a:rPr lang="it-IT" dirty="0"/>
              <a:t>, 2010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solidFill>
                  <a:srgbClr val="EF5C23"/>
                </a:solidFill>
              </a:rPr>
              <a:t>1</a:t>
            </a:r>
            <a:r>
              <a:rPr lang="it-IT" dirty="0">
                <a:solidFill>
                  <a:srgbClr val="EF5C23"/>
                </a:solidFill>
              </a:rPr>
              <a:t>. Le origini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4401" y="2789238"/>
            <a:ext cx="4508500" cy="3179762"/>
          </a:xfrm>
        </p:spPr>
        <p:txBody>
          <a:bodyPr/>
          <a:lstStyle/>
          <a:p>
            <a:r>
              <a:rPr lang="it-IT" sz="3000" dirty="0"/>
              <a:t>Nasce nel 1451 a Genova</a:t>
            </a:r>
          </a:p>
          <a:p>
            <a:r>
              <a:rPr lang="it-IT" sz="3000" dirty="0"/>
              <a:t>Famiglia di tessitori</a:t>
            </a:r>
          </a:p>
          <a:p>
            <a:r>
              <a:rPr lang="it-IT" sz="3000" dirty="0"/>
              <a:t>Appassionato di navigazione</a:t>
            </a:r>
          </a:p>
          <a:p>
            <a:endParaRPr lang="it-IT" dirty="0"/>
          </a:p>
        </p:txBody>
      </p:sp>
      <p:pic>
        <p:nvPicPr>
          <p:cNvPr id="6" name="Immagine 5" descr="colomb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901" y="2273300"/>
            <a:ext cx="3238500" cy="43449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mp="http://schemas.microsoft.com/office/mac/powerpoint/2008/main" xmlns:mv="urn:schemas-microsoft-com:mac:vml" xmlns="" Requires="mp">
      <mp:transition>
        <mp:cube dir="r"/>
      </mp:transition>
    </mc:Choice>
    <mc:Fallback>
      <p:transition>
        <p:cover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 </a:t>
            </a:r>
            <a:r>
              <a:rPr lang="it-IT" dirty="0" err="1">
                <a:solidFill>
                  <a:srgbClr val="EF5C23"/>
                </a:solidFill>
              </a:rPr>
              <a:t>2</a:t>
            </a:r>
            <a:r>
              <a:rPr lang="it-IT" dirty="0">
                <a:solidFill>
                  <a:srgbClr val="EF5C23"/>
                </a:solidFill>
              </a:rPr>
              <a:t>. Naufragio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4348161"/>
          </a:xfrm>
        </p:spPr>
        <p:txBody>
          <a:bodyPr>
            <a:normAutofit fontScale="85000" lnSpcReduction="10000"/>
          </a:bodyPr>
          <a:lstStyle/>
          <a:p>
            <a:r>
              <a:rPr lang="it-IT" sz="3100" dirty="0"/>
              <a:t>Durante un viaggio, la nave di Cristoforo Colombo viene assalita dai pirati. </a:t>
            </a:r>
          </a:p>
          <a:p>
            <a:r>
              <a:rPr lang="it-IT" sz="3100" dirty="0"/>
              <a:t>Cristoforo si salva nuotando aggrappato a un remo e raggiunge le rive del Portogallo. </a:t>
            </a:r>
          </a:p>
          <a:p>
            <a:r>
              <a:rPr lang="it-IT" sz="3100" dirty="0"/>
              <a:t>Qui studia la </a:t>
            </a:r>
            <a:r>
              <a:rPr lang="it-IT" sz="3100" b="1" dirty="0"/>
              <a:t>cartografia </a:t>
            </a:r>
            <a:r>
              <a:rPr lang="it-IT" sz="3100" dirty="0"/>
              <a:t>e si sposa. </a:t>
            </a:r>
          </a:p>
        </p:txBody>
      </p:sp>
      <p:pic>
        <p:nvPicPr>
          <p:cNvPr id="7" name="Segnaposto contenuto 6" descr="naufragio.psd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5523" r="-5523"/>
          <a:stretch>
            <a:fillRect/>
          </a:stretch>
        </p:blipFill>
        <p:spPr>
          <a:xfrm>
            <a:off x="5384800" y="2078038"/>
            <a:ext cx="3070225" cy="3560762"/>
          </a:xfrm>
        </p:spPr>
      </p:pic>
    </p:spTree>
  </p:cSld>
  <p:clrMapOvr>
    <a:masterClrMapping/>
  </p:clrMapOvr>
  <mc:AlternateContent xmlns:mc="http://schemas.openxmlformats.org/markup-compatibility/2006">
    <mc:Choice xmlns:mp="http://schemas.microsoft.com/office/mac/powerpoint/2008/main" xmlns:mv="urn:schemas-microsoft-com:mac:vml" xmlns="" Requires="mp">
      <mp:transition>
        <mp:cube dir="u"/>
      </mp:transition>
    </mc:Choice>
    <mc:Fallback>
      <p:transition>
        <p:cover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solidFill>
                  <a:srgbClr val="EF5C23"/>
                </a:solidFill>
              </a:rPr>
              <a:t>3</a:t>
            </a:r>
            <a:r>
              <a:rPr lang="it-IT" dirty="0">
                <a:solidFill>
                  <a:srgbClr val="EF5C23"/>
                </a:solidFill>
              </a:rPr>
              <a:t>. Il progetto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3401" y="2179638"/>
            <a:ext cx="3721100" cy="4056062"/>
          </a:xfrm>
        </p:spPr>
        <p:txBody>
          <a:bodyPr>
            <a:normAutofit fontScale="85000" lnSpcReduction="20000"/>
          </a:bodyPr>
          <a:lstStyle/>
          <a:p>
            <a:r>
              <a:rPr lang="it-IT" sz="2900" dirty="0"/>
              <a:t>L’idea è di </a:t>
            </a:r>
            <a:r>
              <a:rPr lang="it-IT" sz="2900" b="1" dirty="0"/>
              <a:t>raggiungere l’ oriente passando per l’occidente</a:t>
            </a:r>
            <a:r>
              <a:rPr lang="it-IT" sz="2900" dirty="0"/>
              <a:t>.</a:t>
            </a:r>
          </a:p>
          <a:p>
            <a:r>
              <a:rPr lang="it-IT" sz="2900" dirty="0"/>
              <a:t>Ci vuole:</a:t>
            </a:r>
          </a:p>
          <a:p>
            <a:pPr>
              <a:buNone/>
            </a:pPr>
            <a:r>
              <a:rPr lang="it-IT" sz="2900" dirty="0"/>
              <a:t>    	- un importante</a:t>
            </a:r>
          </a:p>
          <a:p>
            <a:pPr>
              <a:buNone/>
            </a:pPr>
            <a:r>
              <a:rPr lang="it-IT" sz="2900" dirty="0"/>
              <a:t>	  finanziamento</a:t>
            </a:r>
          </a:p>
          <a:p>
            <a:pPr>
              <a:buNone/>
            </a:pPr>
            <a:r>
              <a:rPr lang="it-IT" sz="2900" dirty="0"/>
              <a:t>    	- bravi navigatori</a:t>
            </a:r>
          </a:p>
          <a:p>
            <a:pPr>
              <a:buNone/>
            </a:pPr>
            <a:r>
              <a:rPr lang="it-IT" sz="2900" dirty="0"/>
              <a:t>    	- determinazione</a:t>
            </a:r>
          </a:p>
        </p:txBody>
      </p:sp>
      <p:pic>
        <p:nvPicPr>
          <p:cNvPr id="4" name="Immagine 3" descr="planisfe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501" y="2451100"/>
            <a:ext cx="4051299" cy="3136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mp="http://schemas.microsoft.com/office/mac/powerpoint/2008/main" xmlns:mv="urn:schemas-microsoft-com:mac:vml" xmlns="" Requires="mp">
      <mp:transition>
        <mp:cube dir="r"/>
      </mp:transition>
    </mc:Choice>
    <mc:Fallback>
      <p:transition>
        <p:cover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solidFill>
                  <a:srgbClr val="EF5C23"/>
                </a:solidFill>
              </a:rPr>
              <a:t>4</a:t>
            </a:r>
            <a:r>
              <a:rPr lang="it-IT" dirty="0">
                <a:solidFill>
                  <a:srgbClr val="EF5C23"/>
                </a:solidFill>
              </a:rPr>
              <a:t>. Propone il progetto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735138"/>
            <a:ext cx="3870960" cy="4767261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Propone al re di Portogallo, ma lui rifiuta di finanziarlo.</a:t>
            </a:r>
          </a:p>
          <a:p>
            <a:r>
              <a:rPr lang="it-IT" dirty="0"/>
              <a:t>Propone a Spagna e Francia, ma rifiutano entrambe.</a:t>
            </a:r>
          </a:p>
          <a:p>
            <a:r>
              <a:rPr lang="it-IT" dirty="0"/>
              <a:t>Nel 1489 la </a:t>
            </a:r>
            <a:r>
              <a:rPr lang="it-IT" b="1" dirty="0"/>
              <a:t>regina Isabella </a:t>
            </a:r>
            <a:r>
              <a:rPr lang="it-IT" dirty="0"/>
              <a:t>convoca Colombo a palazzo e accetta.</a:t>
            </a:r>
          </a:p>
          <a:p>
            <a:r>
              <a:rPr lang="it-IT" dirty="0"/>
              <a:t>Se riuscirà nell’ impresa verrà nominato </a:t>
            </a:r>
            <a:r>
              <a:rPr lang="it-IT" b="1" dirty="0" err="1"/>
              <a:t>vicerè</a:t>
            </a:r>
            <a:r>
              <a:rPr lang="it-IT" dirty="0"/>
              <a:t>, </a:t>
            </a:r>
            <a:r>
              <a:rPr lang="it-IT" b="1" dirty="0"/>
              <a:t>ammiraglio del Mare Oceano</a:t>
            </a:r>
            <a:r>
              <a:rPr lang="it-IT" dirty="0"/>
              <a:t>, </a:t>
            </a:r>
            <a:r>
              <a:rPr lang="it-IT" b="1" dirty="0"/>
              <a:t>governatore </a:t>
            </a:r>
            <a:r>
              <a:rPr lang="it-IT" dirty="0"/>
              <a:t>delle nuove terre, avrà parte delle ricchezze e i privilegi potranno essere </a:t>
            </a:r>
            <a:r>
              <a:rPr lang="it-IT" b="1" dirty="0"/>
              <a:t>ereditati</a:t>
            </a:r>
            <a:r>
              <a:rPr lang="it-IT" dirty="0"/>
              <a:t>.</a:t>
            </a:r>
          </a:p>
        </p:txBody>
      </p:sp>
      <p:pic>
        <p:nvPicPr>
          <p:cNvPr id="7" name="Segnaposto contenuto 6" descr="dalla regina isabella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2211" r="-2211"/>
          <a:stretch>
            <a:fillRect/>
          </a:stretch>
        </p:blipFill>
        <p:spPr>
          <a:xfrm>
            <a:off x="4648200" y="1735138"/>
            <a:ext cx="4025900" cy="4578959"/>
          </a:xfrm>
        </p:spPr>
      </p:pic>
    </p:spTree>
  </p:cSld>
  <p:clrMapOvr>
    <a:masterClrMapping/>
  </p:clrMapOvr>
  <mc:AlternateContent xmlns:mc="http://schemas.openxmlformats.org/markup-compatibility/2006">
    <mc:Choice xmlns:mp="http://schemas.microsoft.com/office/mac/powerpoint/2008/main" xmlns:mv="urn:schemas-microsoft-com:mac:vml" xmlns="" Requires="mp">
      <mp:transition>
        <mp:cube/>
      </mp:transition>
    </mc:Choice>
    <mc:Fallback>
      <p:transition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solidFill>
                  <a:srgbClr val="FF6600"/>
                </a:solidFill>
              </a:rPr>
              <a:t>5</a:t>
            </a:r>
            <a:r>
              <a:rPr lang="it-IT" dirty="0">
                <a:solidFill>
                  <a:srgbClr val="FF6600"/>
                </a:solidFill>
              </a:rPr>
              <a:t>. I preparativi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3000" dirty="0"/>
              <a:t>I Reali danno a Colombo </a:t>
            </a:r>
            <a:r>
              <a:rPr lang="it-IT" sz="3000" b="1" dirty="0" err="1"/>
              <a:t>3</a:t>
            </a:r>
            <a:r>
              <a:rPr lang="it-IT" sz="3000" b="1" dirty="0"/>
              <a:t> caravelle</a:t>
            </a:r>
            <a:r>
              <a:rPr lang="it-IT" sz="3000" dirty="0"/>
              <a:t>: la Ni</a:t>
            </a:r>
            <a:r>
              <a:rPr lang="fr-CH" sz="3000" dirty="0"/>
              <a:t>ñ</a:t>
            </a:r>
            <a:r>
              <a:rPr lang="it-IT" sz="3000" dirty="0"/>
              <a:t>a, la Pinta e la Santa Maria.</a:t>
            </a:r>
          </a:p>
          <a:p>
            <a:r>
              <a:rPr lang="it-IT" sz="3000" b="1" dirty="0"/>
              <a:t>90 uomini </a:t>
            </a:r>
            <a:r>
              <a:rPr lang="it-IT" sz="3000" dirty="0"/>
              <a:t>si imbarcheranno con Colombo e i fratelli </a:t>
            </a:r>
            <a:r>
              <a:rPr lang="it-IT" sz="3000" dirty="0" err="1"/>
              <a:t>Pinzòn</a:t>
            </a:r>
            <a:r>
              <a:rPr lang="it-IT" sz="3000" dirty="0"/>
              <a:t>.</a:t>
            </a:r>
          </a:p>
          <a:p>
            <a:r>
              <a:rPr lang="it-IT" sz="3000" dirty="0"/>
              <a:t>Danno a Colombo il cibo, l’acqua, le armi e tutto il necessario.</a:t>
            </a:r>
          </a:p>
          <a:p>
            <a:pPr>
              <a:buNone/>
            </a:pPr>
            <a:r>
              <a:rPr lang="it-IT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mp="http://schemas.microsoft.com/office/mac/powerpoint/2008/main" xmlns:mv="urn:schemas-microsoft-com:mac:vml" xmlns="" Requires="mp">
      <mp:transition>
        <mp:cube dir="d"/>
      </mp:transition>
    </mc:Choice>
    <mc:Fallback>
      <p:transition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EF5C23"/>
                </a:solidFill>
              </a:rPr>
              <a:t>Caravella</a:t>
            </a:r>
          </a:p>
        </p:txBody>
      </p:sp>
      <p:pic>
        <p:nvPicPr>
          <p:cNvPr id="4" name="Segnaposto contenuto 3" descr="caravella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1054" r="-11054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mp="http://schemas.microsoft.com/office/mac/powerpoint/2008/main" xmlns:mv="urn:schemas-microsoft-com:mac:vml" xmlns="" Requires="mp">
      <mp:transition>
        <mp:cube/>
      </mp:transition>
    </mc:Choice>
    <mc:Fallback>
      <p:transition>
        <p:cov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solidFill>
                  <a:srgbClr val="EF5C23"/>
                </a:solidFill>
              </a:rPr>
              <a:t>6</a:t>
            </a:r>
            <a:r>
              <a:rPr lang="it-IT" dirty="0">
                <a:solidFill>
                  <a:srgbClr val="EF5C23"/>
                </a:solidFill>
              </a:rPr>
              <a:t>. 1° viaggio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sz="2600" dirty="0"/>
              <a:t>Partenza da Palos il </a:t>
            </a:r>
            <a:r>
              <a:rPr lang="it-IT" sz="2600" dirty="0" err="1"/>
              <a:t>3</a:t>
            </a:r>
            <a:r>
              <a:rPr lang="it-IT" sz="2600" dirty="0"/>
              <a:t> agosto 1492.</a:t>
            </a:r>
          </a:p>
          <a:p>
            <a:r>
              <a:rPr lang="it-IT" sz="2600" dirty="0"/>
              <a:t>Il 12 agosto raggiungono le isole Canarie.</a:t>
            </a:r>
          </a:p>
          <a:p>
            <a:r>
              <a:rPr lang="it-IT" sz="2600" dirty="0"/>
              <a:t>Il </a:t>
            </a:r>
            <a:r>
              <a:rPr lang="it-IT" sz="2600" dirty="0" err="1"/>
              <a:t>6</a:t>
            </a:r>
            <a:r>
              <a:rPr lang="it-IT" sz="2600" dirty="0"/>
              <a:t> settembre partono definitivamente per l’ignoto.</a:t>
            </a:r>
          </a:p>
          <a:p>
            <a:r>
              <a:rPr lang="it-IT" sz="2600" dirty="0"/>
              <a:t>Durante il viaggio gli uomini vedono mostri e sono spaventati.</a:t>
            </a:r>
          </a:p>
          <a:p>
            <a:r>
              <a:rPr lang="it-IT" sz="2600" dirty="0"/>
              <a:t>Il 24 settembre i marinai cercano di opporsi al viaggio</a:t>
            </a:r>
            <a:r>
              <a:rPr lang="it-IT" sz="2200" dirty="0"/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mp="http://schemas.microsoft.com/office/mac/powerpoint/2008/main" xmlns:mv="urn:schemas-microsoft-com:mac:vml" xmlns="" Requires="mp">
      <mp:transition>
        <mp:cube dir="r"/>
      </mp:transition>
    </mc:Choice>
    <mc:Fallback>
      <p:transition>
        <p:cover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alamaio">
  <a:themeElements>
    <a:clrScheme name="Calamaio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Calamaio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Calama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Calamaio.thmx</Template>
  <TotalTime>1591</TotalTime>
  <Words>983</Words>
  <Application>Microsoft Macintosh PowerPoint</Application>
  <PresentationFormat>Presentazione su schermo (4:3)</PresentationFormat>
  <Paragraphs>112</Paragraphs>
  <Slides>26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3" baseType="lpstr">
      <vt:lpstr>Agent Orange</vt:lpstr>
      <vt:lpstr>Arial</vt:lpstr>
      <vt:lpstr>Calibri</vt:lpstr>
      <vt:lpstr>Goudy Old Style</vt:lpstr>
      <vt:lpstr>Impact</vt:lpstr>
      <vt:lpstr>Rockwell</vt:lpstr>
      <vt:lpstr>Calamaio</vt:lpstr>
      <vt:lpstr>CRISTOFORO COLOMBO</vt:lpstr>
      <vt:lpstr>Indice</vt:lpstr>
      <vt:lpstr>1. Le origini</vt:lpstr>
      <vt:lpstr> 2. Naufragio</vt:lpstr>
      <vt:lpstr>3. Il progetto</vt:lpstr>
      <vt:lpstr>4. Propone il progetto</vt:lpstr>
      <vt:lpstr>5. I preparativi</vt:lpstr>
      <vt:lpstr>Caravella</vt:lpstr>
      <vt:lpstr>6. 1° viaggio</vt:lpstr>
      <vt:lpstr>Presentazione standard di PowerPoint</vt:lpstr>
      <vt:lpstr>7. La scoperta</vt:lpstr>
      <vt:lpstr>Nuove piante e nuovi animali</vt:lpstr>
      <vt:lpstr>8. Il tradimento della Pinta</vt:lpstr>
      <vt:lpstr>9. Il naufragio della Santa Maria</vt:lpstr>
      <vt:lpstr>10. Ritorno in Spagna</vt:lpstr>
      <vt:lpstr>11. 2° viaggio</vt:lpstr>
      <vt:lpstr>Presentazione standard di PowerPoint</vt:lpstr>
      <vt:lpstr>12. 3° viaggio</vt:lpstr>
      <vt:lpstr>Presentazione standard di PowerPoint</vt:lpstr>
      <vt:lpstr>13. L’arresto di Colombo</vt:lpstr>
      <vt:lpstr>14. 4° viaggio</vt:lpstr>
      <vt:lpstr>Presentazione standard di PowerPoint</vt:lpstr>
      <vt:lpstr>15. La morte</vt:lpstr>
      <vt:lpstr>?? DOMANDE ??</vt:lpstr>
      <vt:lpstr>LA FINE</vt:lpstr>
      <vt:lpstr>Fonti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CRISTOFORO COLOMPO</dc:title>
  <dc:creator>*****</dc:creator>
  <cp:lastModifiedBy>Gian Franco Pordenone</cp:lastModifiedBy>
  <cp:revision>65</cp:revision>
  <cp:lastPrinted>2015-03-02T17:01:47Z</cp:lastPrinted>
  <dcterms:created xsi:type="dcterms:W3CDTF">2015-03-08T15:46:57Z</dcterms:created>
  <dcterms:modified xsi:type="dcterms:W3CDTF">2022-03-31T19:14:54Z</dcterms:modified>
</cp:coreProperties>
</file>