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5"/>
  </p:notesMasterIdLst>
  <p:sldIdLst>
    <p:sldId id="256" r:id="rId2"/>
    <p:sldId id="262" r:id="rId3"/>
    <p:sldId id="263" r:id="rId4"/>
    <p:sldId id="268" r:id="rId5"/>
    <p:sldId id="264" r:id="rId6"/>
    <p:sldId id="269" r:id="rId7"/>
    <p:sldId id="265" r:id="rId8"/>
    <p:sldId id="270" r:id="rId9"/>
    <p:sldId id="266" r:id="rId10"/>
    <p:sldId id="267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3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07E13-5844-444D-893B-19C3761BAA4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CH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EC785-3D44-774D-860B-9B2589DEC8F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62437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EC785-3D44-774D-860B-9B2589DEC8F1}" type="slidenum">
              <a:rPr lang="it-CH" smtClean="0"/>
              <a:t>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947904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it-C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64617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43387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90354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04913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57461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7773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75298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0480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838169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99659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640041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D8A032E-8BE1-4E46-9750-C4EDFD52FB7F}" type="datetimeFigureOut">
              <a:rPr lang="it-CH" smtClean="0"/>
              <a:t>19.09.26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EBABBFC-2E65-F64C-A07D-F25AA3CD0939}" type="slidenum">
              <a:rPr lang="it-CH" smtClean="0"/>
              <a:t>‹N›</a:t>
            </a:fld>
            <a:endParaRPr lang="it-CH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it-CH"/>
          </a:p>
        </p:txBody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45300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2EA709-12F6-E0F1-B8B9-9FB6991DD4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CH" dirty="0"/>
              <a:t>LA storia della scrittura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0B2E498-9D1C-0051-6C36-A7B5875376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CH" dirty="0"/>
              <a:t>Estate 2026</a:t>
            </a:r>
          </a:p>
          <a:p>
            <a:r>
              <a:rPr lang="it-CH" dirty="0"/>
              <a:t>MartinA BUETTI – 2F</a:t>
            </a:r>
          </a:p>
          <a:p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4245539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446AF3-9967-CE2E-A497-D923B959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LA NASCITA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937009-DF8D-08CE-9CA8-FDF937DC2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34735" cy="3593591"/>
          </a:xfrm>
        </p:spPr>
        <p:txBody>
          <a:bodyPr>
            <a:normAutofit lnSpcReduction="10000"/>
          </a:bodyPr>
          <a:lstStyle/>
          <a:p>
            <a:r>
              <a:rPr lang="it-CH" dirty="0">
                <a:solidFill>
                  <a:srgbClr val="4E3B30"/>
                </a:solidFill>
              </a:rPr>
              <a:t>Nell’ 3’500 a.C.</a:t>
            </a:r>
          </a:p>
          <a:p>
            <a:r>
              <a:rPr lang="it-CH" dirty="0">
                <a:solidFill>
                  <a:srgbClr val="4E3B30"/>
                </a:solidFill>
              </a:rPr>
              <a:t>In Mesopotamia</a:t>
            </a:r>
          </a:p>
          <a:p>
            <a:r>
              <a:rPr lang="it-CH" dirty="0">
                <a:solidFill>
                  <a:srgbClr val="4E3B30"/>
                </a:solidFill>
              </a:rPr>
              <a:t>I Sumeri</a:t>
            </a:r>
          </a:p>
          <a:p>
            <a:r>
              <a:rPr lang="it-CH" dirty="0">
                <a:solidFill>
                  <a:srgbClr val="4E3B30"/>
                </a:solidFill>
              </a:rPr>
              <a:t>Segni simili a disegni</a:t>
            </a:r>
            <a:endParaRPr lang="it-CH" i="0" u="none" strike="noStrike" dirty="0">
              <a:solidFill>
                <a:srgbClr val="4E3B30"/>
              </a:solidFill>
              <a:effectLst/>
            </a:endParaRPr>
          </a:p>
          <a:p>
            <a:r>
              <a:rPr lang="it-CH" dirty="0">
                <a:solidFill>
                  <a:srgbClr val="4E3B30"/>
                </a:solidFill>
              </a:rPr>
              <a:t>Venivano i</a:t>
            </a:r>
            <a:r>
              <a:rPr lang="it-CH" i="0" u="none" strike="noStrike" dirty="0">
                <a:solidFill>
                  <a:srgbClr val="4E3B30"/>
                </a:solidFill>
                <a:effectLst/>
              </a:rPr>
              <a:t>mpressi nell’argilla fresca usando uno stilo di canna</a:t>
            </a:r>
          </a:p>
          <a:p>
            <a:endParaRPr lang="it-CH" dirty="0">
              <a:solidFill>
                <a:srgbClr val="4E3B30"/>
              </a:solidFill>
            </a:endParaRPr>
          </a:p>
          <a:p>
            <a:r>
              <a:rPr lang="it-CH" b="1" dirty="0">
                <a:solidFill>
                  <a:srgbClr val="4E3B30"/>
                </a:solidFill>
              </a:rPr>
              <a:t>Cosa permette:  </a:t>
            </a:r>
            <a:r>
              <a:rPr lang="it-CH" dirty="0">
                <a:solidFill>
                  <a:srgbClr val="4E3B30"/>
                </a:solidFill>
              </a:rPr>
              <a:t>permette di gestire il cibo nei magazzini cittadini</a:t>
            </a:r>
            <a:endParaRPr lang="it-CH" i="0" u="none" strike="noStrike" dirty="0">
              <a:solidFill>
                <a:srgbClr val="4E3B30"/>
              </a:solidFill>
              <a:effectLst/>
            </a:endParaRPr>
          </a:p>
          <a:p>
            <a:endParaRPr lang="it-CH" dirty="0">
              <a:solidFill>
                <a:srgbClr val="4E3B30"/>
              </a:solidFill>
            </a:endParaRPr>
          </a:p>
          <a:p>
            <a:endParaRPr lang="it-CH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EC7B99E-2AB1-D132-57B5-EF6C63FDC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7" y="1874517"/>
            <a:ext cx="5943600" cy="42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900637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1748DD-F3BE-BA88-3BFB-BE93CF93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L’EVOLUZIONE </a:t>
            </a:r>
            <a:br>
              <a:rPr lang="it-CH" dirty="0"/>
            </a:b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21FFC0-08CC-BCB6-AE73-731E0CB35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464072" cy="3593591"/>
          </a:xfrm>
        </p:spPr>
        <p:txBody>
          <a:bodyPr/>
          <a:lstStyle/>
          <a:p>
            <a:r>
              <a:rPr lang="it-CH" dirty="0">
                <a:solidFill>
                  <a:srgbClr val="4E3B30"/>
                </a:solidFill>
              </a:rPr>
              <a:t>Nell’ 3’000 a.C.</a:t>
            </a:r>
          </a:p>
          <a:p>
            <a:r>
              <a:rPr lang="it-CH" dirty="0">
                <a:solidFill>
                  <a:srgbClr val="4E3B30"/>
                </a:solidFill>
              </a:rPr>
              <a:t>In Mesopotamia</a:t>
            </a:r>
          </a:p>
          <a:p>
            <a:r>
              <a:rPr lang="it-CH" dirty="0">
                <a:solidFill>
                  <a:srgbClr val="4E3B30"/>
                </a:solidFill>
              </a:rPr>
              <a:t>Si passa dall’ ideogramma </a:t>
            </a:r>
          </a:p>
          <a:p>
            <a:pPr marL="0" indent="0">
              <a:buNone/>
            </a:pPr>
            <a:r>
              <a:rPr lang="it-CH" dirty="0">
                <a:solidFill>
                  <a:srgbClr val="4E3B30"/>
                </a:solidFill>
              </a:rPr>
              <a:t>    al fonogramma</a:t>
            </a:r>
          </a:p>
          <a:p>
            <a:endParaRPr lang="it-CH" dirty="0">
              <a:solidFill>
                <a:srgbClr val="4E3B30"/>
              </a:solidFill>
            </a:endParaRPr>
          </a:p>
          <a:p>
            <a:endParaRPr lang="it-CH" b="1" dirty="0">
              <a:solidFill>
                <a:srgbClr val="4E3B30"/>
              </a:solidFill>
            </a:endParaRPr>
          </a:p>
          <a:p>
            <a:r>
              <a:rPr lang="it-CH" b="1" dirty="0">
                <a:solidFill>
                  <a:srgbClr val="4E3B30"/>
                </a:solidFill>
              </a:rPr>
              <a:t>Cosa permette: </a:t>
            </a:r>
            <a:r>
              <a:rPr lang="it-CH" dirty="0">
                <a:solidFill>
                  <a:srgbClr val="4E3B30"/>
                </a:solidFill>
              </a:rPr>
              <a:t>permette allo scriba di controllare la scrittura</a:t>
            </a:r>
            <a:endParaRPr lang="it-CH" b="1" dirty="0">
              <a:solidFill>
                <a:srgbClr val="4E3B30"/>
              </a:solidFill>
            </a:endParaRPr>
          </a:p>
          <a:p>
            <a:endParaRPr lang="it-CH" dirty="0">
              <a:solidFill>
                <a:srgbClr val="4E3B30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2676B16-B143-FCCD-B425-DEF7A8679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796" y="272439"/>
            <a:ext cx="6196366" cy="402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694761"/>
      </p:ext>
    </p:extLst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1EB72C-BCF3-8759-E4FD-48FA0C8BD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TEORIA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AF2C16-7C1A-3810-9B5B-02D7CD6D5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CH" b="1" dirty="0">
                <a:solidFill>
                  <a:srgbClr val="4E3B30"/>
                </a:solidFill>
              </a:rPr>
              <a:t>Cos’è il pittogramma?                              E l’ ideogramma?</a:t>
            </a:r>
          </a:p>
          <a:p>
            <a:pPr marL="0" indent="0">
              <a:buNone/>
            </a:pPr>
            <a:endParaRPr lang="it-CH" b="1" dirty="0">
              <a:solidFill>
                <a:srgbClr val="4E3B30"/>
              </a:solidFill>
            </a:endParaRPr>
          </a:p>
          <a:p>
            <a:pPr marL="0" indent="0">
              <a:buNone/>
            </a:pPr>
            <a:r>
              <a:rPr lang="it-CH" b="1" dirty="0">
                <a:solidFill>
                  <a:srgbClr val="4E3B30"/>
                </a:solidFill>
              </a:rPr>
              <a:t>                             </a:t>
            </a:r>
            <a:r>
              <a:rPr lang="it-CH" dirty="0">
                <a:solidFill>
                  <a:srgbClr val="4E3B30"/>
                </a:solidFill>
              </a:rPr>
              <a:t>= cereali                                                        = mangiare</a:t>
            </a:r>
          </a:p>
          <a:p>
            <a:pPr marL="0" indent="0">
              <a:buNone/>
            </a:pPr>
            <a:r>
              <a:rPr lang="it-CH" dirty="0">
                <a:solidFill>
                  <a:srgbClr val="4E3B30"/>
                </a:solidFill>
              </a:rPr>
              <a:t>                             </a:t>
            </a:r>
          </a:p>
          <a:p>
            <a:pPr marL="0" indent="0">
              <a:buNone/>
            </a:pPr>
            <a:r>
              <a:rPr lang="it-CH" dirty="0">
                <a:solidFill>
                  <a:srgbClr val="4E3B30"/>
                </a:solidFill>
              </a:rPr>
              <a:t>                             </a:t>
            </a:r>
          </a:p>
          <a:p>
            <a:pPr marL="0" indent="0">
              <a:buNone/>
            </a:pPr>
            <a:r>
              <a:rPr lang="it-CH" dirty="0">
                <a:solidFill>
                  <a:srgbClr val="4E3B30"/>
                </a:solidFill>
              </a:rPr>
              <a:t>                                 </a:t>
            </a:r>
          </a:p>
          <a:p>
            <a:pPr marL="0" indent="0">
              <a:buNone/>
            </a:pPr>
            <a:r>
              <a:rPr lang="it-CH" b="1" dirty="0">
                <a:solidFill>
                  <a:srgbClr val="4E3B30"/>
                </a:solidFill>
              </a:rPr>
              <a:t>                             </a:t>
            </a:r>
            <a:r>
              <a:rPr lang="it-CH" dirty="0">
                <a:solidFill>
                  <a:srgbClr val="4E3B30"/>
                </a:solidFill>
              </a:rPr>
              <a:t>= piede                                                          = camminare</a:t>
            </a:r>
            <a:endParaRPr lang="it-CH" b="1" dirty="0">
              <a:solidFill>
                <a:srgbClr val="4E3B30"/>
              </a:solidFill>
            </a:endParaRPr>
          </a:p>
          <a:p>
            <a:pPr marL="0" indent="0">
              <a:buNone/>
            </a:pPr>
            <a:r>
              <a:rPr lang="it-CH" b="1" dirty="0">
                <a:solidFill>
                  <a:srgbClr val="4E3B30"/>
                </a:solidFill>
              </a:rPr>
              <a:t>      </a:t>
            </a:r>
          </a:p>
          <a:p>
            <a:pPr marL="0" indent="0">
              <a:buNone/>
            </a:pPr>
            <a:r>
              <a:rPr lang="it-CH" b="1" dirty="0">
                <a:solidFill>
                  <a:srgbClr val="4E3B30"/>
                </a:solidFill>
              </a:rPr>
              <a:t>                             </a:t>
            </a:r>
          </a:p>
          <a:p>
            <a:pPr marL="0" indent="0">
              <a:buNone/>
            </a:pPr>
            <a:endParaRPr lang="it-CH" i="0" u="none" strike="noStrike" dirty="0">
              <a:solidFill>
                <a:srgbClr val="4E3B30"/>
              </a:solidFill>
              <a:effectLst/>
            </a:endParaRPr>
          </a:p>
        </p:txBody>
      </p:sp>
      <p:pic>
        <p:nvPicPr>
          <p:cNvPr id="5" name="Elemento grafico 4" descr="Grano">
            <a:extLst>
              <a:ext uri="{FF2B5EF4-FFF2-40B4-BE49-F238E27FC236}">
                <a16:creationId xmlns:a16="http://schemas.microsoft.com/office/drawing/2014/main" id="{7A5DF66A-A1FE-BBFA-08EB-1C63B3C0A2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7452" y="2928071"/>
            <a:ext cx="725254" cy="725254"/>
          </a:xfrm>
          <a:prstGeom prst="rect">
            <a:avLst/>
          </a:prstGeom>
        </p:spPr>
      </p:pic>
      <p:pic>
        <p:nvPicPr>
          <p:cNvPr id="7" name="Elemento grafico 6" descr="Grano">
            <a:extLst>
              <a:ext uri="{FF2B5EF4-FFF2-40B4-BE49-F238E27FC236}">
                <a16:creationId xmlns:a16="http://schemas.microsoft.com/office/drawing/2014/main" id="{7BBE3A08-EF32-1E1B-D1BA-4CA40EFDC4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0332" y="2883832"/>
            <a:ext cx="725254" cy="725254"/>
          </a:xfrm>
          <a:prstGeom prst="rect">
            <a:avLst/>
          </a:prstGeom>
        </p:spPr>
      </p:pic>
      <p:pic>
        <p:nvPicPr>
          <p:cNvPr id="6" name="Elemento grafico 5" descr="Piede">
            <a:extLst>
              <a:ext uri="{FF2B5EF4-FFF2-40B4-BE49-F238E27FC236}">
                <a16:creationId xmlns:a16="http://schemas.microsoft.com/office/drawing/2014/main" id="{3255D21B-6209-8717-D73E-0BCD99574E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5759" y="4206917"/>
            <a:ext cx="914400" cy="914400"/>
          </a:xfrm>
          <a:prstGeom prst="rect">
            <a:avLst/>
          </a:prstGeom>
        </p:spPr>
      </p:pic>
      <p:pic>
        <p:nvPicPr>
          <p:cNvPr id="8" name="Elemento grafico 7" descr="Piede">
            <a:extLst>
              <a:ext uri="{FF2B5EF4-FFF2-40B4-BE49-F238E27FC236}">
                <a16:creationId xmlns:a16="http://schemas.microsoft.com/office/drawing/2014/main" id="{A397715C-0277-2201-28BB-824E5BF4AD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82879" y="42953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57981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CFCD7E-AAB0-4CB7-2F3E-95CD18EF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L’evoluzione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0DAD3E-5D1F-BE5C-233F-8B817C237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CH" dirty="0">
                <a:solidFill>
                  <a:srgbClr val="4E3B30"/>
                </a:solidFill>
              </a:rPr>
              <a:t>Nel 2’500 a.C.</a:t>
            </a:r>
          </a:p>
          <a:p>
            <a:r>
              <a:rPr lang="it-CH" dirty="0">
                <a:solidFill>
                  <a:srgbClr val="4E3B30"/>
                </a:solidFill>
              </a:rPr>
              <a:t>In Mesopotamia</a:t>
            </a:r>
          </a:p>
          <a:p>
            <a:r>
              <a:rPr lang="it-CH" dirty="0">
                <a:solidFill>
                  <a:srgbClr val="4E3B30"/>
                </a:solidFill>
              </a:rPr>
              <a:t>Appare il fonogramma</a:t>
            </a:r>
            <a:r>
              <a:rPr lang="it-CH" dirty="0">
                <a:solidFill>
                  <a:srgbClr val="4E3B30"/>
                </a:solidFill>
                <a:sym typeface="Wingdings" pitchFamily="2" charset="2"/>
              </a:rPr>
              <a:t> (suono)</a:t>
            </a:r>
          </a:p>
          <a:p>
            <a:endParaRPr lang="it-CH" dirty="0">
              <a:solidFill>
                <a:srgbClr val="4E3B30"/>
              </a:solidFill>
              <a:sym typeface="Wingdings" pitchFamily="2" charset="2"/>
            </a:endParaRPr>
          </a:p>
          <a:p>
            <a:r>
              <a:rPr lang="it-CH" b="1" dirty="0">
                <a:solidFill>
                  <a:srgbClr val="4E3B30"/>
                </a:solidFill>
              </a:rPr>
              <a:t>Cosa permette: </a:t>
            </a:r>
            <a:r>
              <a:rPr lang="it-CH" dirty="0">
                <a:solidFill>
                  <a:srgbClr val="4E3B30"/>
                </a:solidFill>
              </a:rPr>
              <a:t>permette alla scrittura di diventare più rapida</a:t>
            </a:r>
            <a:endParaRPr lang="it-CH" b="1" dirty="0">
              <a:solidFill>
                <a:srgbClr val="4E3B30"/>
              </a:solidFill>
            </a:endParaRPr>
          </a:p>
          <a:p>
            <a:endParaRPr lang="it-CH" dirty="0">
              <a:solidFill>
                <a:srgbClr val="4E3B30"/>
              </a:solidFill>
            </a:endParaRPr>
          </a:p>
          <a:p>
            <a:endParaRPr lang="it-CH" dirty="0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57203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F8A6DD-5B22-155E-4F79-FA723E4D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IL FONOGRAMMA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90AE43-9143-918E-B8D3-B12AD3A9E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CH" b="1" dirty="0">
                <a:solidFill>
                  <a:srgbClr val="4E3B30"/>
                </a:solidFill>
              </a:rPr>
              <a:t>Cos’ è il fonogramma?</a:t>
            </a:r>
          </a:p>
          <a:p>
            <a:endParaRPr lang="it-CH" b="1" dirty="0">
              <a:solidFill>
                <a:srgbClr val="4E3B30"/>
              </a:solidFill>
            </a:endParaRPr>
          </a:p>
          <a:p>
            <a:r>
              <a:rPr lang="it-CH" dirty="0">
                <a:solidFill>
                  <a:srgbClr val="4E3B30"/>
                </a:solidFill>
              </a:rPr>
              <a:t>Il fonogramma è </a:t>
            </a:r>
            <a:r>
              <a:rPr lang="it-CH" b="0" i="0" u="none" strike="noStrike" dirty="0">
                <a:solidFill>
                  <a:srgbClr val="4E3B30"/>
                </a:solidFill>
                <a:effectLst/>
              </a:rPr>
              <a:t>la figura che non significa l’oggetto rappresentato, ma il suono del suo nome.</a:t>
            </a:r>
            <a:endParaRPr lang="it-CH" b="1" dirty="0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40539"/>
      </p:ext>
    </p:extLst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3318FC-35DA-6BD9-6B29-DA6AA2FAD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L’evoluzione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80F95F-F76D-7C54-97C2-A06829663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CH" dirty="0">
                <a:solidFill>
                  <a:srgbClr val="4E3B30"/>
                </a:solidFill>
              </a:rPr>
              <a:t>Nel 1’500 a.C.</a:t>
            </a:r>
          </a:p>
          <a:p>
            <a:r>
              <a:rPr lang="it-CH" dirty="0">
                <a:solidFill>
                  <a:srgbClr val="4E3B30"/>
                </a:solidFill>
              </a:rPr>
              <a:t>Nell’ Antica Grecia</a:t>
            </a:r>
          </a:p>
          <a:p>
            <a:r>
              <a:rPr lang="it-CH" dirty="0">
                <a:solidFill>
                  <a:srgbClr val="4E3B30"/>
                </a:solidFill>
              </a:rPr>
              <a:t>Nasce l’alfabeto</a:t>
            </a:r>
          </a:p>
          <a:p>
            <a:endParaRPr lang="it-CH" dirty="0">
              <a:solidFill>
                <a:srgbClr val="4E3B30"/>
              </a:solidFill>
            </a:endParaRPr>
          </a:p>
          <a:p>
            <a:r>
              <a:rPr lang="it-CH" b="1" dirty="0">
                <a:solidFill>
                  <a:srgbClr val="4E3B30"/>
                </a:solidFill>
              </a:rPr>
              <a:t>Cosa permette: </a:t>
            </a:r>
            <a:r>
              <a:rPr lang="it-CH" dirty="0">
                <a:solidFill>
                  <a:srgbClr val="4E3B30"/>
                </a:solidFill>
              </a:rPr>
              <a:t>permette alla scrittura di diffondersi nella popolazione</a:t>
            </a:r>
          </a:p>
          <a:p>
            <a:endParaRPr lang="it-CH" b="1" dirty="0">
              <a:solidFill>
                <a:srgbClr val="4E3B30"/>
              </a:solidFill>
            </a:endParaRPr>
          </a:p>
          <a:p>
            <a:endParaRPr lang="it-CH" b="1" dirty="0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421563"/>
      </p:ext>
    </p:extLst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D2CCC0-4020-E8D7-89D8-1D5D6BAF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L’ALFABETO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A4C4CFE-9166-1FF5-542C-E751834BC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6277835" cy="3593591"/>
          </a:xfrm>
        </p:spPr>
        <p:txBody>
          <a:bodyPr>
            <a:normAutofit/>
          </a:bodyPr>
          <a:lstStyle/>
          <a:p>
            <a:r>
              <a:rPr lang="it-CH" dirty="0">
                <a:solidFill>
                  <a:srgbClr val="4E3B30"/>
                </a:solidFill>
              </a:rPr>
              <a:t>Nell’ </a:t>
            </a:r>
            <a:r>
              <a:rPr lang="it-CH" b="1" dirty="0">
                <a:solidFill>
                  <a:srgbClr val="4E3B30"/>
                </a:solidFill>
              </a:rPr>
              <a:t>alfabeto </a:t>
            </a:r>
            <a:r>
              <a:rPr lang="it-CH" b="0" i="0" u="none" strike="noStrike" dirty="0">
                <a:solidFill>
                  <a:srgbClr val="4E3B30"/>
                </a:solidFill>
                <a:effectLst/>
              </a:rPr>
              <a:t>le lettere rappresentano i</a:t>
            </a:r>
            <a:r>
              <a:rPr lang="it-CH" i="0" u="none" strike="noStrike" dirty="0">
                <a:solidFill>
                  <a:srgbClr val="4E3B30"/>
                </a:solidFill>
                <a:effectLst/>
              </a:rPr>
              <a:t> suoni </a:t>
            </a:r>
            <a:r>
              <a:rPr lang="it-CH" b="0" i="0" u="none" strike="noStrike" dirty="0">
                <a:solidFill>
                  <a:srgbClr val="4E3B30"/>
                </a:solidFill>
                <a:effectLst/>
              </a:rPr>
              <a:t>della lingua e combinandole possiamo formare </a:t>
            </a:r>
            <a:r>
              <a:rPr lang="it-CH" i="0" u="none" strike="noStrike" dirty="0">
                <a:solidFill>
                  <a:srgbClr val="4E3B30"/>
                </a:solidFill>
                <a:effectLst/>
              </a:rPr>
              <a:t>sillabe, parole e frasi.</a:t>
            </a:r>
          </a:p>
          <a:p>
            <a:endParaRPr lang="it-CH" b="1" dirty="0">
              <a:solidFill>
                <a:srgbClr val="4E3B30"/>
              </a:solidFill>
            </a:endParaRPr>
          </a:p>
          <a:p>
            <a:endParaRPr lang="it-CH" b="1" dirty="0">
              <a:solidFill>
                <a:srgbClr val="4E3B30"/>
              </a:solidFill>
            </a:endParaRPr>
          </a:p>
          <a:p>
            <a:r>
              <a:rPr lang="it-CH" b="1" dirty="0">
                <a:solidFill>
                  <a:srgbClr val="4E3B30"/>
                </a:solidFill>
              </a:rPr>
              <a:t>Perché si chiama alfabeto?</a:t>
            </a:r>
          </a:p>
          <a:p>
            <a:pPr marL="0" indent="0">
              <a:buNone/>
            </a:pPr>
            <a:endParaRPr lang="it-CH" b="1" i="0" u="none" strike="noStrike" dirty="0">
              <a:solidFill>
                <a:srgbClr val="4E3B30"/>
              </a:solidFill>
              <a:effectLst/>
            </a:endParaRPr>
          </a:p>
          <a:p>
            <a:r>
              <a:rPr lang="it-CH" b="0" i="0" u="none" strike="noStrike" dirty="0">
                <a:solidFill>
                  <a:srgbClr val="4E3B30"/>
                </a:solidFill>
                <a:effectLst/>
              </a:rPr>
              <a:t>Si chiama </a:t>
            </a:r>
            <a:r>
              <a:rPr lang="it-CH" b="1" i="0" u="none" strike="noStrike" dirty="0">
                <a:solidFill>
                  <a:srgbClr val="4E3B30"/>
                </a:solidFill>
                <a:effectLst/>
              </a:rPr>
              <a:t> alfabeto</a:t>
            </a:r>
            <a:r>
              <a:rPr lang="it-CH" b="0" i="0" u="none" strike="noStrike" dirty="0">
                <a:solidFill>
                  <a:srgbClr val="4E3B30"/>
                </a:solidFill>
                <a:effectLst/>
              </a:rPr>
              <a:t> perché la parola deriva dalle prime due lettere dell’alfabeto greco</a:t>
            </a:r>
            <a:endParaRPr lang="it-CH" dirty="0">
              <a:solidFill>
                <a:srgbClr val="4E3B30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D6747C4-3851-2A60-9094-FB835317F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382385"/>
            <a:ext cx="3487737" cy="607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398189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DD464F-32EE-DB56-60B3-E9C393BA3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CH" dirty="0"/>
              <a:t>L’evoluzione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8F5650-E8F0-9EB1-C133-4C4FD2697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275" y="2286001"/>
            <a:ext cx="6086475" cy="4189614"/>
          </a:xfrm>
        </p:spPr>
        <p:txBody>
          <a:bodyPr>
            <a:normAutofit fontScale="92500"/>
          </a:bodyPr>
          <a:lstStyle/>
          <a:p>
            <a:r>
              <a:rPr lang="it-CH" sz="2200" dirty="0">
                <a:solidFill>
                  <a:srgbClr val="4E3B30"/>
                </a:solidFill>
              </a:rPr>
              <a:t>Nell’ 1’450 d.C.</a:t>
            </a:r>
          </a:p>
          <a:p>
            <a:r>
              <a:rPr lang="it-CH" sz="2200" dirty="0">
                <a:solidFill>
                  <a:srgbClr val="4E3B30"/>
                </a:solidFill>
              </a:rPr>
              <a:t>In Europa</a:t>
            </a:r>
          </a:p>
          <a:p>
            <a:endParaRPr lang="it-CH" sz="2200" dirty="0">
              <a:solidFill>
                <a:srgbClr val="4E3B30"/>
              </a:solidFill>
            </a:endParaRPr>
          </a:p>
          <a:p>
            <a:r>
              <a:rPr lang="it-CH" sz="2200" dirty="0">
                <a:solidFill>
                  <a:srgbClr val="4E3B30"/>
                </a:solidFill>
              </a:rPr>
              <a:t>Il signor </a:t>
            </a:r>
            <a:r>
              <a:rPr lang="it-CH" sz="2200" b="1" i="0" u="none" strike="noStrike" dirty="0">
                <a:solidFill>
                  <a:srgbClr val="4E3B30"/>
                </a:solidFill>
                <a:effectLst/>
              </a:rPr>
              <a:t>Johannes Gutenberg </a:t>
            </a:r>
            <a:r>
              <a:rPr lang="it-CH" sz="2200" i="0" u="none" strike="noStrike" dirty="0">
                <a:solidFill>
                  <a:srgbClr val="4E3B30"/>
                </a:solidFill>
                <a:effectLst/>
              </a:rPr>
              <a:t>inventa la tipografia </a:t>
            </a:r>
          </a:p>
          <a:p>
            <a:pPr marL="0" indent="0">
              <a:buNone/>
            </a:pPr>
            <a:endParaRPr lang="it-CH" sz="2200" b="0" i="0" u="none" strike="noStrike" dirty="0">
              <a:solidFill>
                <a:srgbClr val="4E3B30"/>
              </a:solidFill>
              <a:effectLst/>
            </a:endParaRPr>
          </a:p>
          <a:p>
            <a:pPr marL="0" indent="0">
              <a:buNone/>
            </a:pPr>
            <a:r>
              <a:rPr lang="it-CH" sz="2200" b="0" i="0" u="none" strike="noStrike" dirty="0">
                <a:solidFill>
                  <a:srgbClr val="4E3B30"/>
                </a:solidFill>
                <a:effectLst/>
              </a:rPr>
              <a:t>La </a:t>
            </a:r>
            <a:r>
              <a:rPr lang="it-CH" sz="2200" b="1" i="0" u="none" strike="noStrike" dirty="0">
                <a:solidFill>
                  <a:srgbClr val="4E3B30"/>
                </a:solidFill>
                <a:effectLst/>
              </a:rPr>
              <a:t>tipografia </a:t>
            </a:r>
            <a:r>
              <a:rPr lang="it-CH" sz="2200" i="0" u="none" strike="noStrike" dirty="0">
                <a:solidFill>
                  <a:srgbClr val="4E3B30"/>
                </a:solidFill>
                <a:effectLst/>
              </a:rPr>
              <a:t>è</a:t>
            </a:r>
            <a:r>
              <a:rPr lang="it-CH" sz="2200" b="1" i="0" u="none" strike="noStrike" dirty="0">
                <a:solidFill>
                  <a:srgbClr val="4E3B30"/>
                </a:solidFill>
                <a:effectLst/>
              </a:rPr>
              <a:t> </a:t>
            </a:r>
            <a:r>
              <a:rPr lang="it-CH" sz="2200" b="0" i="0" u="none" strike="noStrike" dirty="0">
                <a:solidFill>
                  <a:srgbClr val="4E3B30"/>
                </a:solidFill>
                <a:effectLst/>
              </a:rPr>
              <a:t>il processo di composizione e stampa dei testi</a:t>
            </a:r>
            <a:endParaRPr lang="it-CH" sz="2200" dirty="0">
              <a:solidFill>
                <a:srgbClr val="4E3B30"/>
              </a:solidFill>
            </a:endParaRPr>
          </a:p>
          <a:p>
            <a:pPr marL="0" indent="0">
              <a:buNone/>
            </a:pPr>
            <a:endParaRPr lang="it-CH" sz="2200" i="0" u="none" strike="noStrike" dirty="0">
              <a:solidFill>
                <a:srgbClr val="4E3B30"/>
              </a:solidFill>
              <a:effectLst/>
            </a:endParaRPr>
          </a:p>
          <a:p>
            <a:r>
              <a:rPr lang="it-CH" sz="2200" b="1" dirty="0">
                <a:solidFill>
                  <a:srgbClr val="4E3B30"/>
                </a:solidFill>
              </a:rPr>
              <a:t>Cosa permette: </a:t>
            </a:r>
            <a:r>
              <a:rPr lang="it-CH" sz="2200" dirty="0">
                <a:solidFill>
                  <a:srgbClr val="4E3B30"/>
                </a:solidFill>
              </a:rPr>
              <a:t>permette ai testi di diffondersi senza limiti</a:t>
            </a:r>
            <a:endParaRPr lang="it-CH" sz="2200" b="1" dirty="0">
              <a:solidFill>
                <a:srgbClr val="4E3B30"/>
              </a:solidFill>
            </a:endParaRPr>
          </a:p>
          <a:p>
            <a:endParaRPr lang="it-CH" i="0" u="none" strike="noStrike" dirty="0">
              <a:solidFill>
                <a:srgbClr val="4E3B30"/>
              </a:solidFill>
              <a:effectLst/>
            </a:endParaRPr>
          </a:p>
          <a:p>
            <a:endParaRPr lang="it-CH" dirty="0">
              <a:solidFill>
                <a:srgbClr val="4E3B3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B6F8013-CE24-D301-5F68-44AFFAF34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740" y="749168"/>
            <a:ext cx="4213572" cy="535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168883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302D93-2BA4-B09B-4A5A-611396242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OGGI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FD5EEC-F91D-378B-8BB8-C4A9217A0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06160" cy="3593591"/>
          </a:xfrm>
        </p:spPr>
        <p:txBody>
          <a:bodyPr/>
          <a:lstStyle/>
          <a:p>
            <a:r>
              <a:rPr lang="it-CH" dirty="0">
                <a:solidFill>
                  <a:srgbClr val="4E3B30"/>
                </a:solidFill>
              </a:rPr>
              <a:t>Al giorno d’oggi</a:t>
            </a:r>
          </a:p>
          <a:p>
            <a:r>
              <a:rPr lang="it-CH" dirty="0">
                <a:solidFill>
                  <a:srgbClr val="4E3B30"/>
                </a:solidFill>
              </a:rPr>
              <a:t>Nel mondo</a:t>
            </a:r>
          </a:p>
          <a:p>
            <a:r>
              <a:rPr lang="it-CH" dirty="0">
                <a:solidFill>
                  <a:srgbClr val="4E3B30"/>
                </a:solidFill>
              </a:rPr>
              <a:t>I dispositivi elettronici comunicano in tempo reale</a:t>
            </a:r>
          </a:p>
          <a:p>
            <a:endParaRPr lang="it-CH" dirty="0">
              <a:solidFill>
                <a:srgbClr val="4E3B30"/>
              </a:solidFill>
            </a:endParaRPr>
          </a:p>
          <a:p>
            <a:r>
              <a:rPr lang="it-CH" b="1" dirty="0">
                <a:solidFill>
                  <a:srgbClr val="4E3B30"/>
                </a:solidFill>
              </a:rPr>
              <a:t>Cosa permette:</a:t>
            </a:r>
            <a:r>
              <a:rPr lang="it-CH" dirty="0">
                <a:solidFill>
                  <a:srgbClr val="4E3B30"/>
                </a:solidFill>
              </a:rPr>
              <a:t> permette al mondo di scrivere e parlare in modo connesso</a:t>
            </a:r>
            <a:endParaRPr lang="it-CH" b="1" dirty="0">
              <a:solidFill>
                <a:srgbClr val="4E3B30"/>
              </a:solidFill>
            </a:endParaRPr>
          </a:p>
          <a:p>
            <a:endParaRPr lang="it-CH" dirty="0">
              <a:solidFill>
                <a:srgbClr val="4E3B30"/>
              </a:solidFill>
            </a:endParaRPr>
          </a:p>
          <a:p>
            <a:endParaRPr lang="it-CH" dirty="0"/>
          </a:p>
        </p:txBody>
      </p:sp>
      <p:pic>
        <p:nvPicPr>
          <p:cNvPr id="1026" name="Picture 2" descr="smartphone">
            <a:extLst>
              <a:ext uri="{FF2B5EF4-FFF2-40B4-BE49-F238E27FC236}">
                <a16:creationId xmlns:a16="http://schemas.microsoft.com/office/drawing/2014/main" id="{63EBC8A2-E7B0-DD62-F4A5-78204B7A4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201" y="3792826"/>
            <a:ext cx="5099600" cy="286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magine">
            <a:extLst>
              <a:ext uri="{FF2B5EF4-FFF2-40B4-BE49-F238E27FC236}">
                <a16:creationId xmlns:a16="http://schemas.microsoft.com/office/drawing/2014/main" id="{08E55143-C7CD-FC22-3C75-429806FEA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201" y="175982"/>
            <a:ext cx="5099599" cy="339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66241"/>
      </p:ext>
    </p:extLst>
  </p:cSld>
  <p:clrMapOvr>
    <a:masterClrMapping/>
  </p:clrMapOvr>
  <p:transition spd="slow"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DF9AA3-F942-78C0-297C-D1B626E4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tabella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46B1C023-C433-5EA2-F903-A0DE36C0BA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390385"/>
              </p:ext>
            </p:extLst>
          </p:nvPr>
        </p:nvGraphicFramePr>
        <p:xfrm>
          <a:off x="1251678" y="1349895"/>
          <a:ext cx="10179048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762">
                  <a:extLst>
                    <a:ext uri="{9D8B030D-6E8A-4147-A177-3AD203B41FA5}">
                      <a16:colId xmlns:a16="http://schemas.microsoft.com/office/drawing/2014/main" val="2725153644"/>
                    </a:ext>
                  </a:extLst>
                </a:gridCol>
                <a:gridCol w="2544762">
                  <a:extLst>
                    <a:ext uri="{9D8B030D-6E8A-4147-A177-3AD203B41FA5}">
                      <a16:colId xmlns:a16="http://schemas.microsoft.com/office/drawing/2014/main" val="2411011452"/>
                    </a:ext>
                  </a:extLst>
                </a:gridCol>
                <a:gridCol w="2544762">
                  <a:extLst>
                    <a:ext uri="{9D8B030D-6E8A-4147-A177-3AD203B41FA5}">
                      <a16:colId xmlns:a16="http://schemas.microsoft.com/office/drawing/2014/main" val="3225886972"/>
                    </a:ext>
                  </a:extLst>
                </a:gridCol>
                <a:gridCol w="2544762">
                  <a:extLst>
                    <a:ext uri="{9D8B030D-6E8A-4147-A177-3AD203B41FA5}">
                      <a16:colId xmlns:a16="http://schemas.microsoft.com/office/drawing/2014/main" val="2358857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CH" dirty="0"/>
                        <a:t>Quando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/>
                        <a:t>Dove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/>
                        <a:t>Cosa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/>
                        <a:t>Cambiamento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6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200’000 a.C.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Nasce l’ uso della scrittura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Si può educare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7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3’500 a.C.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Mesopotamia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Nasce la scrittura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Si gestisce il cibo nei magazzini cittadini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6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3’000 a.C.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Mesopotamia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Si passa dal pittogramma all’ ideogramma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Lo scriba controlla la scrittura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1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2’500 a.C.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Mespotamia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Appare il fonogramma (suono)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La scrittura diventa più veloce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6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1’500 a.C.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Antica Grecia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Nasce l’alfabeto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La scrittura si diffonde nella popolazione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17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1’450 d.C.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Europa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Appare la tipografia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I testi si diffondono senza limiti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9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Oggi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Nel mondo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I dispositivi elettronici comunicano in tempo reale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CH" dirty="0">
                          <a:solidFill>
                            <a:srgbClr val="4E3B30"/>
                          </a:solidFill>
                        </a:rPr>
                        <a:t>Il mondo scrive e parla in modo connesso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52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067861"/>
      </p:ext>
    </p:extLst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EC29F5-32C5-F613-5B05-FDC2A418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Conclusione</a:t>
            </a:r>
            <a:br>
              <a:rPr lang="it-CH" dirty="0"/>
            </a:b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0C17CD-0C95-8106-45AA-DD9D08FCE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CH" dirty="0">
                <a:solidFill>
                  <a:srgbClr val="4E3B30"/>
                </a:solidFill>
              </a:rPr>
              <a:t>In conclusione possiamo dire che la scrittura a raggiunto un livello che sarebbe stato inimmaginabile molti anna fa.</a:t>
            </a:r>
          </a:p>
        </p:txBody>
      </p:sp>
    </p:spTree>
    <p:extLst>
      <p:ext uri="{BB962C8B-B14F-4D97-AF65-F5344CB8AC3E}">
        <p14:creationId xmlns:p14="http://schemas.microsoft.com/office/powerpoint/2010/main" val="4219786382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FEB7FC-91D1-1C25-717B-C8B7C8976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037" y="2670917"/>
            <a:ext cx="3971925" cy="1516165"/>
          </a:xfrm>
        </p:spPr>
        <p:txBody>
          <a:bodyPr/>
          <a:lstStyle/>
          <a:p>
            <a:pPr algn="ctr"/>
            <a:r>
              <a:rPr lang="it-CH" dirty="0"/>
              <a:t>Grazie per</a:t>
            </a:r>
            <a:br>
              <a:rPr lang="it-CH" dirty="0"/>
            </a:br>
            <a:r>
              <a:rPr lang="it-CH" dirty="0"/>
              <a:t>l’ attenzione</a:t>
            </a:r>
          </a:p>
        </p:txBody>
      </p:sp>
    </p:spTree>
    <p:extLst>
      <p:ext uri="{BB962C8B-B14F-4D97-AF65-F5344CB8AC3E}">
        <p14:creationId xmlns:p14="http://schemas.microsoft.com/office/powerpoint/2010/main" val="256999914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Giallo arancion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{9D1FA05B-A535-244D-BD27-19AA4344FD2C}TFbece92f3-8d4b-4ded-a032-39c2aad45611f52f2737-dcbec7dd4882</Template>
  <TotalTime>444</TotalTime>
  <Words>425</Words>
  <Application>Microsoft Macintosh PowerPoint</Application>
  <PresentationFormat>Widescreen</PresentationFormat>
  <Paragraphs>104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 MT</vt:lpstr>
      <vt:lpstr>Impact</vt:lpstr>
      <vt:lpstr>Wingdings</vt:lpstr>
      <vt:lpstr>Badge</vt:lpstr>
      <vt:lpstr>LA storia della scrittura</vt:lpstr>
      <vt:lpstr>LA NASCITA</vt:lpstr>
      <vt:lpstr>L’EVOLUZIONE  </vt:lpstr>
      <vt:lpstr>TEORIA</vt:lpstr>
      <vt:lpstr>L’evoluzione</vt:lpstr>
      <vt:lpstr>IL FONOGRAMMA</vt:lpstr>
      <vt:lpstr>L’evoluzione</vt:lpstr>
      <vt:lpstr>L’ALFABETO</vt:lpstr>
      <vt:lpstr>L’evoluzione</vt:lpstr>
      <vt:lpstr>OGGI</vt:lpstr>
      <vt:lpstr>tabella</vt:lpstr>
      <vt:lpstr>Conclusione </vt:lpstr>
      <vt:lpstr>Grazie per l’ 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MITo</dc:title>
  <dc:creator>Martina</dc:creator>
  <cp:lastModifiedBy>Pordenone Gian Franco</cp:lastModifiedBy>
  <cp:revision>17</cp:revision>
  <dcterms:created xsi:type="dcterms:W3CDTF">2026-08-24T11:04:19Z</dcterms:created>
  <dcterms:modified xsi:type="dcterms:W3CDTF">2026-09-19T08:17:39Z</dcterms:modified>
</cp:coreProperties>
</file>