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1pPr>
    <a:lvl2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2pPr>
    <a:lvl3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3pPr>
    <a:lvl4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4pPr>
    <a:lvl5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5pPr>
    <a:lvl6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6pPr>
    <a:lvl7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7pPr>
    <a:lvl8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8pPr>
    <a:lvl9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2">
              <a:hueOff val="-1122706"/>
              <a:satOff val="6504"/>
              <a:lumOff val="15871"/>
              <a:alpha val="17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809E35">
              <a:alpha val="1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381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619E5C">
              <a:alpha val="1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 b="def" i="def"/>
      <a:tcStyle>
        <a:tcBdr/>
        <a:fill>
          <a:solidFill>
            <a:srgbClr val="F6F2E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 b="def" i="def"/>
      <a:tcStyle>
        <a:tcBdr/>
        <a:fill>
          <a:solidFill>
            <a:srgbClr val="F9F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 b="def" i="def"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E9E7DC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2">
              <a:hueOff val="-1122706"/>
              <a:satOff val="6504"/>
              <a:lumOff val="15871"/>
              <a:alpha val="12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hape 1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 e sottotito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257300" y="5397500"/>
            <a:ext cx="21869400" cy="5461000"/>
          </a:xfrm>
          <a:prstGeom prst="rect">
            <a:avLst/>
          </a:prstGeom>
        </p:spPr>
        <p:txBody>
          <a:bodyPr/>
          <a:lstStyle>
            <a:lvl1pPr>
              <a:defRPr spc="298" sz="14900"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257300" y="2895600"/>
            <a:ext cx="21869400" cy="25019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SzTx/>
              <a:buNone/>
              <a:defRPr cap="all" spc="308" sz="77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orpo livello uno…"/>
          <p:cNvSpPr txBox="1"/>
          <p:nvPr>
            <p:ph type="body" idx="1"/>
          </p:nvPr>
        </p:nvSpPr>
        <p:spPr>
          <a:xfrm>
            <a:off x="1257300" y="1854200"/>
            <a:ext cx="21869400" cy="10502900"/>
          </a:xfrm>
          <a:prstGeom prst="rect">
            <a:avLst/>
          </a:prstGeom>
        </p:spPr>
        <p:txBody>
          <a:bodyPr anchor="ctr"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7" name="Numero diapositiva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magine"/>
          <p:cNvSpPr/>
          <p:nvPr>
            <p:ph type="pic" sz="half" idx="21"/>
          </p:nvPr>
        </p:nvSpPr>
        <p:spPr>
          <a:xfrm>
            <a:off x="12344400" y="7213475"/>
            <a:ext cx="10807966" cy="70280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5" name="Immagine"/>
          <p:cNvSpPr/>
          <p:nvPr>
            <p:ph type="pic" sz="half" idx="22"/>
          </p:nvPr>
        </p:nvSpPr>
        <p:spPr>
          <a:xfrm>
            <a:off x="12358081" y="833053"/>
            <a:ext cx="10758605" cy="6286501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6" name="Immagine"/>
          <p:cNvSpPr/>
          <p:nvPr>
            <p:ph type="pic" sz="half" idx="23"/>
          </p:nvPr>
        </p:nvSpPr>
        <p:spPr>
          <a:xfrm>
            <a:off x="1244661" y="1524000"/>
            <a:ext cx="10782301" cy="109521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7" name="Numero diapositiva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2 per pagin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mmagine"/>
          <p:cNvSpPr/>
          <p:nvPr>
            <p:ph type="pic" sz="half" idx="21"/>
          </p:nvPr>
        </p:nvSpPr>
        <p:spPr>
          <a:xfrm>
            <a:off x="12314767" y="1429600"/>
            <a:ext cx="10833102" cy="11003701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5" name="Immagine"/>
          <p:cNvSpPr/>
          <p:nvPr>
            <p:ph type="pic" sz="half" idx="22"/>
          </p:nvPr>
        </p:nvSpPr>
        <p:spPr>
          <a:xfrm>
            <a:off x="1078993" y="1497954"/>
            <a:ext cx="10998201" cy="11015266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6" name="Numero diapositiva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&quot;"/>
          <p:cNvSpPr txBox="1"/>
          <p:nvPr>
            <p:ph type="body" sz="quarter" idx="21"/>
          </p:nvPr>
        </p:nvSpPr>
        <p:spPr>
          <a:xfrm>
            <a:off x="11493500" y="9931400"/>
            <a:ext cx="1399059" cy="27051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pc="360" sz="180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"</a:t>
            </a:r>
          </a:p>
        </p:txBody>
      </p:sp>
      <p:sp>
        <p:nvSpPr>
          <p:cNvPr id="124" name="&quot;"/>
          <p:cNvSpPr txBox="1"/>
          <p:nvPr>
            <p:ph type="body" sz="quarter" idx="22"/>
          </p:nvPr>
        </p:nvSpPr>
        <p:spPr>
          <a:xfrm>
            <a:off x="11493500" y="2514600"/>
            <a:ext cx="1399059" cy="27051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pc="360" sz="180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"</a:t>
            </a:r>
          </a:p>
        </p:txBody>
      </p:sp>
      <p:sp>
        <p:nvSpPr>
          <p:cNvPr id="125" name="— Giovanni Mela"/>
          <p:cNvSpPr txBox="1"/>
          <p:nvPr>
            <p:ph type="body" sz="quarter" idx="23"/>
          </p:nvPr>
        </p:nvSpPr>
        <p:spPr>
          <a:xfrm>
            <a:off x="1257300" y="9118600"/>
            <a:ext cx="21869400" cy="7620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pc="76" sz="3800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pPr/>
            <a:r>
              <a:t>— Giovanni Mela</a:t>
            </a:r>
          </a:p>
        </p:txBody>
      </p:sp>
      <p:sp>
        <p:nvSpPr>
          <p:cNvPr id="126" name="Inserisci qui una citazione."/>
          <p:cNvSpPr txBox="1"/>
          <p:nvPr>
            <p:ph type="body" sz="quarter" idx="24"/>
          </p:nvPr>
        </p:nvSpPr>
        <p:spPr>
          <a:xfrm>
            <a:off x="1257300" y="7518400"/>
            <a:ext cx="21869400" cy="14478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500"/>
              </a:spcBef>
              <a:buClrTx/>
              <a:buSzTx/>
              <a:buNone/>
              <a:defRPr cap="all" spc="656" sz="82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Inserisci qui una citazione.</a:t>
            </a:r>
          </a:p>
        </p:txBody>
      </p:sp>
      <p:sp>
        <p:nvSpPr>
          <p:cNvPr id="127" name="Numero diapositiva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magine"/>
          <p:cNvSpPr/>
          <p:nvPr>
            <p:ph type="pic" idx="21"/>
          </p:nvPr>
        </p:nvSpPr>
        <p:spPr>
          <a:xfrm>
            <a:off x="0" y="0"/>
            <a:ext cx="24384000" cy="158559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o diapositiva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Numero diapositiva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magine"/>
          <p:cNvSpPr/>
          <p:nvPr>
            <p:ph type="pic" idx="21"/>
          </p:nvPr>
        </p:nvSpPr>
        <p:spPr>
          <a:xfrm>
            <a:off x="800100" y="3962400"/>
            <a:ext cx="22772998" cy="14808393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Titolo Testo"/>
          <p:cNvSpPr txBox="1"/>
          <p:nvPr>
            <p:ph type="title"/>
          </p:nvPr>
        </p:nvSpPr>
        <p:spPr>
          <a:xfrm>
            <a:off x="1257300" y="1663700"/>
            <a:ext cx="21869400" cy="18669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pc="209" sz="10500"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2" name="Corpo livello uno…"/>
          <p:cNvSpPr txBox="1"/>
          <p:nvPr>
            <p:ph type="body" sz="quarter" idx="1"/>
          </p:nvPr>
        </p:nvSpPr>
        <p:spPr>
          <a:xfrm>
            <a:off x="1257300" y="711200"/>
            <a:ext cx="21869400" cy="9525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magine"/>
          <p:cNvSpPr/>
          <p:nvPr>
            <p:ph type="pic" idx="21"/>
          </p:nvPr>
        </p:nvSpPr>
        <p:spPr>
          <a:xfrm>
            <a:off x="1257300" y="3263900"/>
            <a:ext cx="21869402" cy="14220819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1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2" name="Corpo livello uno…"/>
          <p:cNvSpPr txBox="1"/>
          <p:nvPr>
            <p:ph type="body" sz="quarter" idx="1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olo Testo"/>
          <p:cNvSpPr txBox="1"/>
          <p:nvPr>
            <p:ph type="title"/>
          </p:nvPr>
        </p:nvSpPr>
        <p:spPr>
          <a:xfrm>
            <a:off x="1257300" y="4343400"/>
            <a:ext cx="21869400" cy="5016500"/>
          </a:xfrm>
          <a:prstGeom prst="rect">
            <a:avLst/>
          </a:prstGeom>
        </p:spPr>
        <p:txBody>
          <a:bodyPr anchor="ctr"/>
          <a:lstStyle>
            <a:lvl1pPr>
              <a:defRPr spc="298" sz="14900"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/>
          <p:nvPr>
            <p:ph type="title"/>
          </p:nvPr>
        </p:nvSpPr>
        <p:spPr>
          <a:xfrm>
            <a:off x="1257300" y="4343400"/>
            <a:ext cx="21869400" cy="5016500"/>
          </a:xfrm>
          <a:prstGeom prst="rect">
            <a:avLst/>
          </a:prstGeom>
        </p:spPr>
        <p:txBody>
          <a:bodyPr anchor="ctr"/>
          <a:lstStyle>
            <a:lvl1pPr>
              <a:defRPr spc="298" sz="14900"/>
            </a:lvl1pPr>
          </a:lstStyle>
          <a:p>
            <a:pPr/>
            <a:r>
              <a:t>Titolo Testo</a:t>
            </a:r>
          </a:p>
        </p:txBody>
      </p:sp>
      <p:sp>
        <p:nvSpPr>
          <p:cNvPr id="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Immagine"/>
          <p:cNvSpPr/>
          <p:nvPr>
            <p:ph type="pic" idx="21"/>
          </p:nvPr>
        </p:nvSpPr>
        <p:spPr>
          <a:xfrm>
            <a:off x="9287692" y="1473939"/>
            <a:ext cx="14798045" cy="10998201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7" name="Titolo Testo"/>
          <p:cNvSpPr txBox="1"/>
          <p:nvPr>
            <p:ph type="title"/>
          </p:nvPr>
        </p:nvSpPr>
        <p:spPr>
          <a:xfrm>
            <a:off x="1257300" y="5892800"/>
            <a:ext cx="8483600" cy="50292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pc="209" sz="10500"/>
            </a:lvl1pPr>
          </a:lstStyle>
          <a:p>
            <a:pPr/>
            <a:r>
              <a:t>Titolo Testo</a:t>
            </a:r>
          </a:p>
        </p:txBody>
      </p:sp>
      <p:sp>
        <p:nvSpPr>
          <p:cNvPr id="58" name="Corpo livello uno…"/>
          <p:cNvSpPr txBox="1"/>
          <p:nvPr>
            <p:ph type="body" sz="quarter" idx="1"/>
          </p:nvPr>
        </p:nvSpPr>
        <p:spPr>
          <a:xfrm>
            <a:off x="1257300" y="4000500"/>
            <a:ext cx="8483600" cy="1905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donec quis nunc"/>
          <p:cNvSpPr txBox="1"/>
          <p:nvPr>
            <p:ph type="body" sz="quarter" idx="21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donec quis nunc</a:t>
            </a:r>
          </a:p>
        </p:txBody>
      </p:sp>
      <p:sp>
        <p:nvSpPr>
          <p:cNvPr id="6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nec quis nunc"/>
          <p:cNvSpPr txBox="1"/>
          <p:nvPr>
            <p:ph type="body" sz="quarter" idx="21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donec quis nunc</a:t>
            </a:r>
          </a:p>
        </p:txBody>
      </p:sp>
      <p:sp>
        <p:nvSpPr>
          <p:cNvPr id="7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77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8" name="Numero diapositiva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magine"/>
          <p:cNvSpPr/>
          <p:nvPr>
            <p:ph type="pic" sz="half" idx="21"/>
          </p:nvPr>
        </p:nvSpPr>
        <p:spPr>
          <a:xfrm>
            <a:off x="10477500" y="3124200"/>
            <a:ext cx="12623801" cy="938226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6" name="Lorem ipsum"/>
          <p:cNvSpPr txBox="1"/>
          <p:nvPr>
            <p:ph type="body" sz="quarter" idx="22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8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88" name="Corpo livello uno…"/>
          <p:cNvSpPr txBox="1"/>
          <p:nvPr>
            <p:ph type="body" sz="half" idx="1"/>
          </p:nvPr>
        </p:nvSpPr>
        <p:spPr>
          <a:xfrm>
            <a:off x="1257300" y="3632200"/>
            <a:ext cx="8382000" cy="8470900"/>
          </a:xfrm>
          <a:prstGeom prst="rect">
            <a:avLst/>
          </a:prstGeom>
        </p:spPr>
        <p:txBody>
          <a:bodyPr/>
          <a:lstStyle>
            <a:lvl1pPr>
              <a:spcBef>
                <a:spcPts val="4000"/>
              </a:spcBef>
              <a:defRPr spc="70" sz="3500"/>
            </a:lvl1pPr>
            <a:lvl2pPr>
              <a:spcBef>
                <a:spcPts val="4000"/>
              </a:spcBef>
              <a:defRPr spc="70" sz="3500"/>
            </a:lvl2pPr>
            <a:lvl3pPr>
              <a:spcBef>
                <a:spcPts val="4000"/>
              </a:spcBef>
              <a:defRPr spc="70" sz="3500"/>
            </a:lvl3pPr>
            <a:lvl4pPr>
              <a:spcBef>
                <a:spcPts val="4000"/>
              </a:spcBef>
              <a:defRPr spc="70" sz="3500"/>
            </a:lvl4pPr>
            <a:lvl5pPr>
              <a:spcBef>
                <a:spcPts val="4000"/>
              </a:spcBef>
              <a:defRPr spc="70" sz="35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9" name="Numero diapositiva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1257300" y="825500"/>
            <a:ext cx="21869400" cy="105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1257300" y="3352800"/>
            <a:ext cx="21869400" cy="906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1952392" y="12971239"/>
            <a:ext cx="479216" cy="4989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cap="all" spc="48" sz="2400">
                <a:solidFill>
                  <a:srgbClr val="9A958E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ransition xmlns:p14="http://schemas.microsoft.com/office/powerpoint/2010/main" spd="med" advClick="1"/>
  <p:txStyles>
    <p:title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3429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6858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10287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13716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7145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20574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24003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27432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508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1pPr>
      <a:lvl2pPr marL="1016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2pPr>
      <a:lvl3pPr marL="1524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3pPr>
      <a:lvl4pPr marL="2032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4pPr>
      <a:lvl5pPr marL="2540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5pPr>
      <a:lvl6pPr marL="3048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6pPr>
      <a:lvl7pPr marL="3556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7pPr>
      <a:lvl8pPr marL="4064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8pPr>
      <a:lvl9pPr marL="4572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9pPr>
    </p:bodyStyle>
    <p:otherStyle>
      <a:lvl1pPr marL="0" marR="0" indent="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png"/><Relationship Id="rId3" Type="http://schemas.openxmlformats.org/officeDocument/2006/relationships/image" Target="../media/image7.jpeg"/><Relationship Id="rId4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cnologia e didattica"/>
          <p:cNvSpPr txBox="1"/>
          <p:nvPr/>
        </p:nvSpPr>
        <p:spPr>
          <a:xfrm>
            <a:off x="1477776" y="1701800"/>
            <a:ext cx="20793448" cy="214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13200">
                <a:solidFill>
                  <a:schemeClr val="accent5">
                    <a:satOff val="-8700"/>
                    <a:lumOff val="-21853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Tecnologia e didattica</a:t>
            </a:r>
          </a:p>
        </p:txBody>
      </p:sp>
      <p:sp>
        <p:nvSpPr>
          <p:cNvPr id="159" name="spunti dalla…"/>
          <p:cNvSpPr txBox="1"/>
          <p:nvPr/>
        </p:nvSpPr>
        <p:spPr>
          <a:xfrm>
            <a:off x="1547266" y="4851400"/>
            <a:ext cx="15498268" cy="332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sz="104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spunti dalla </a:t>
            </a:r>
          </a:p>
          <a:p>
            <a:pPr>
              <a:defRPr b="1" sz="1040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riflessione educativa</a:t>
            </a:r>
          </a:p>
        </p:txBody>
      </p:sp>
      <p:pic>
        <p:nvPicPr>
          <p:cNvPr id="160" name="Schermata 2020-10-15 alle 20.12.57.png" descr="Schermata 2020-10-15 alle 20.12.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7541" y="9359900"/>
            <a:ext cx="6321901" cy="239723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161" name="IMG_1700.jpeg" descr="IMG_1700.jpeg"/>
          <p:cNvPicPr>
            <a:picLocks noChangeAspect="1"/>
          </p:cNvPicPr>
          <p:nvPr/>
        </p:nvPicPr>
        <p:blipFill>
          <a:blip r:embed="rId3">
            <a:extLst/>
          </a:blip>
          <a:srcRect l="0" t="27552" r="0" b="27552"/>
          <a:stretch>
            <a:fillRect/>
          </a:stretch>
        </p:blipFill>
        <p:spPr>
          <a:xfrm>
            <a:off x="11275703" y="8957917"/>
            <a:ext cx="4753517" cy="284550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62" name="Schermata 2020-10-17 alle 09.26.33.png" descr="Schermata 2020-10-17 alle 09.26.3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226782" y="6796897"/>
            <a:ext cx="4872684" cy="495108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la problematica"/>
          <p:cNvSpPr txBox="1"/>
          <p:nvPr/>
        </p:nvSpPr>
        <p:spPr>
          <a:xfrm>
            <a:off x="7311776" y="1955800"/>
            <a:ext cx="8973048" cy="1333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8000">
                <a:solidFill>
                  <a:schemeClr val="accent3">
                    <a:hueOff val="929958"/>
                    <a:satOff val="10247"/>
                    <a:lumOff val="-24509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la problematica</a:t>
            </a:r>
          </a:p>
        </p:txBody>
      </p:sp>
      <p:sp>
        <p:nvSpPr>
          <p:cNvPr id="165" name="la tecnologia può rafforzare…"/>
          <p:cNvSpPr txBox="1"/>
          <p:nvPr/>
        </p:nvSpPr>
        <p:spPr>
          <a:xfrm>
            <a:off x="883146" y="5422900"/>
            <a:ext cx="22617708" cy="502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8000">
                <a:solidFill>
                  <a:schemeClr val="accent5">
                    <a:satOff val="-8700"/>
                    <a:lumOff val="-21853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la tecnologia può rafforzare</a:t>
            </a:r>
          </a:p>
          <a:p>
            <a:pPr>
              <a:defRPr b="1" sz="8000">
                <a:solidFill>
                  <a:schemeClr val="accent5">
                    <a:satOff val="-8700"/>
                    <a:lumOff val="-21853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l’</a:t>
            </a:r>
            <a:r>
              <a:rPr>
                <a:solidFill>
                  <a:schemeClr val="accent4"/>
                </a:solidFill>
              </a:rPr>
              <a:t>apprendimento significativo</a:t>
            </a:r>
            <a:r>
              <a:t> </a:t>
            </a:r>
          </a:p>
          <a:p>
            <a:pPr>
              <a:defRPr b="1" sz="8000">
                <a:solidFill>
                  <a:schemeClr val="accent5">
                    <a:satOff val="-8700"/>
                    <a:lumOff val="-21853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dell’</a:t>
            </a:r>
            <a:r>
              <a:rPr>
                <a:solidFill>
                  <a:schemeClr val="accent4"/>
                </a:solidFill>
              </a:rPr>
              <a:t>insieme</a:t>
            </a:r>
            <a:r>
              <a:t> </a:t>
            </a:r>
          </a:p>
          <a:p>
            <a:pPr>
              <a:defRPr b="1" sz="8000">
                <a:solidFill>
                  <a:schemeClr val="accent5">
                    <a:satOff val="-8700"/>
                    <a:lumOff val="-21853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delle allieve e degli allievi?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in particolare grazie alle…"/>
          <p:cNvSpPr txBox="1"/>
          <p:nvPr/>
        </p:nvSpPr>
        <p:spPr>
          <a:xfrm>
            <a:off x="2552451" y="2362200"/>
            <a:ext cx="18339298" cy="3797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sz="8000">
                <a:solidFill>
                  <a:schemeClr val="accent5">
                    <a:satOff val="-8700"/>
                    <a:lumOff val="-21853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in particolare grazie alle </a:t>
            </a:r>
          </a:p>
          <a:p>
            <a:pPr>
              <a:defRPr b="1" sz="8000">
                <a:solidFill>
                  <a:schemeClr val="accent5">
                    <a:satOff val="-8700"/>
                    <a:lumOff val="-21853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tecnologie della </a:t>
            </a:r>
            <a:r>
              <a:rPr>
                <a:solidFill>
                  <a:schemeClr val="accent4"/>
                </a:solidFill>
              </a:rPr>
              <a:t>comunicazione</a:t>
            </a:r>
            <a:r>
              <a:t> </a:t>
            </a:r>
          </a:p>
          <a:p>
            <a:pPr>
              <a:defRPr b="1" sz="8000">
                <a:solidFill>
                  <a:schemeClr val="accent5">
                    <a:satOff val="-8700"/>
                    <a:lumOff val="-21853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e dell’</a:t>
            </a:r>
            <a:r>
              <a:rPr>
                <a:solidFill>
                  <a:schemeClr val="accent4"/>
                </a:solidFill>
              </a:rPr>
              <a:t>informazione</a:t>
            </a:r>
          </a:p>
        </p:txBody>
      </p:sp>
      <p:pic>
        <p:nvPicPr>
          <p:cNvPr id="168" name="Schermata 2020-10-15 alle 20.22.06.png" descr="Schermata 2020-10-15 alle 20.22.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11873" y="7699682"/>
            <a:ext cx="2863499" cy="253679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69" name="Schermata 2020-10-15 alle 20.21.35.png" descr="Schermata 2020-10-15 alle 20.21.3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21182" y="9644514"/>
            <a:ext cx="2863499" cy="229472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70" name="Schermata 2020-10-15 alle 20.22.48.png" descr="Schermata 2020-10-15 alle 20.22.4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4293" y="6847178"/>
            <a:ext cx="2826328" cy="24384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71" name="Schermata 2020-10-15 alle 20.27.52.png" descr="Schermata 2020-10-15 alle 20.27.5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506309" y="7577881"/>
            <a:ext cx="3587680" cy="211999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72" name="Schermata 2020-10-15 alle 20.28.55.png" descr="Schermata 2020-10-15 alle 20.28.5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24266" y="9128817"/>
            <a:ext cx="3354850" cy="239632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re spunti di riflessione…"/>
          <p:cNvSpPr txBox="1"/>
          <p:nvPr/>
        </p:nvSpPr>
        <p:spPr>
          <a:xfrm>
            <a:off x="3512566" y="2019300"/>
            <a:ext cx="17358867" cy="494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sz="10400">
                <a:solidFill>
                  <a:schemeClr val="accent5">
                    <a:satOff val="-8700"/>
                    <a:lumOff val="-21853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tre spunti di riflessione</a:t>
            </a:r>
          </a:p>
          <a:p>
            <a:pPr>
              <a:defRPr b="1" sz="10400">
                <a:solidFill>
                  <a:schemeClr val="accent5">
                    <a:satOff val="-8700"/>
                    <a:lumOff val="-21853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per un rinnovamento </a:t>
            </a:r>
          </a:p>
          <a:p>
            <a:pPr>
              <a:defRPr b="1" sz="10400">
                <a:solidFill>
                  <a:schemeClr val="accent5">
                    <a:satOff val="-8700"/>
                    <a:lumOff val="-21853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della </a:t>
            </a:r>
            <a:r>
              <a:rPr>
                <a:solidFill>
                  <a:schemeClr val="accent4"/>
                </a:solidFill>
              </a:rPr>
              <a:t>forma scolastica</a:t>
            </a:r>
            <a:r>
              <a:t> </a:t>
            </a:r>
          </a:p>
        </p:txBody>
      </p:sp>
      <p:sp>
        <p:nvSpPr>
          <p:cNvPr id="175" name="Jean Claude Forquin…"/>
          <p:cNvSpPr txBox="1"/>
          <p:nvPr/>
        </p:nvSpPr>
        <p:spPr>
          <a:xfrm>
            <a:off x="8465182" y="8763000"/>
            <a:ext cx="15020752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4500">
                <a:solidFill>
                  <a:schemeClr val="accent3">
                    <a:hueOff val="929958"/>
                    <a:satOff val="10247"/>
                    <a:lumOff val="-24509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Jean Claude Forquin </a:t>
            </a:r>
          </a:p>
          <a:p>
            <a:pPr>
              <a:defRPr b="1" sz="4500">
                <a:solidFill>
                  <a:schemeClr val="accent3">
                    <a:hueOff val="929958"/>
                    <a:satOff val="10247"/>
                    <a:lumOff val="-24509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i="1">
                <a:solidFill>
                  <a:schemeClr val="accent3"/>
                </a:solidFill>
              </a:rPr>
              <a:t>«La forma scolastica è la modalità organizzativa dell’apprendimento a scuola.»</a:t>
            </a:r>
          </a:p>
        </p:txBody>
      </p:sp>
      <p:pic>
        <p:nvPicPr>
          <p:cNvPr id="176" name="Schermata 2020-10-17 alle 10.48.30.png" descr="Schermata 2020-10-17 alle 10.48.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5969" y="7475432"/>
            <a:ext cx="6833252" cy="49149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ichard Mayer…"/>
          <p:cNvSpPr txBox="1"/>
          <p:nvPr/>
        </p:nvSpPr>
        <p:spPr>
          <a:xfrm>
            <a:off x="13455538" y="5232400"/>
            <a:ext cx="97397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4500">
                <a:solidFill>
                  <a:schemeClr val="accent3">
                    <a:hueOff val="929958"/>
                    <a:satOff val="10247"/>
                    <a:lumOff val="-24509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Richard Mayer</a:t>
            </a:r>
          </a:p>
          <a:p>
            <a:pPr>
              <a:defRPr b="1" i="1" sz="45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«Si impara di più integrando modalità verbale e visiva.»  </a:t>
            </a:r>
          </a:p>
        </p:txBody>
      </p:sp>
      <p:sp>
        <p:nvSpPr>
          <p:cNvPr id="179" name="combinare parola e immagine favorisce gli apprendimenti significativi"/>
          <p:cNvSpPr txBox="1"/>
          <p:nvPr/>
        </p:nvSpPr>
        <p:spPr>
          <a:xfrm>
            <a:off x="507851" y="2476500"/>
            <a:ext cx="23368298" cy="241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7500">
                <a:solidFill>
                  <a:schemeClr val="accent4">
                    <a:hueOff val="-572412"/>
                    <a:satOff val="-13050"/>
                    <a:lumOff val="-18575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combinare parola e immagine favorisce gli </a:t>
            </a:r>
            <a:r>
              <a:rPr>
                <a:solidFill>
                  <a:schemeClr val="accent4"/>
                </a:solidFill>
              </a:rPr>
              <a:t>apprendimenti significativi </a:t>
            </a:r>
          </a:p>
        </p:txBody>
      </p:sp>
      <p:sp>
        <p:nvSpPr>
          <p:cNvPr id="180" name="primo spunto"/>
          <p:cNvSpPr txBox="1"/>
          <p:nvPr/>
        </p:nvSpPr>
        <p:spPr>
          <a:xfrm>
            <a:off x="1233329" y="1295400"/>
            <a:ext cx="4391342" cy="147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4500">
                <a:solidFill>
                  <a:schemeClr val="accent3">
                    <a:hueOff val="929958"/>
                    <a:satOff val="10247"/>
                    <a:lumOff val="-24509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primo spunto</a:t>
            </a:r>
          </a:p>
        </p:txBody>
      </p:sp>
      <p:sp>
        <p:nvSpPr>
          <p:cNvPr id="181" name="criticità"/>
          <p:cNvSpPr txBox="1"/>
          <p:nvPr/>
        </p:nvSpPr>
        <p:spPr>
          <a:xfrm>
            <a:off x="11915619" y="8399486"/>
            <a:ext cx="2559361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i="1" sz="4500">
                <a:solidFill>
                  <a:schemeClr val="accent2">
                    <a:hueOff val="376120"/>
                    <a:satOff val="8681"/>
                    <a:lumOff val="-26383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criticità</a:t>
            </a:r>
          </a:p>
        </p:txBody>
      </p:sp>
      <p:sp>
        <p:nvSpPr>
          <p:cNvPr id="182" name="Raffaele Simone…"/>
          <p:cNvSpPr txBox="1"/>
          <p:nvPr/>
        </p:nvSpPr>
        <p:spPr>
          <a:xfrm>
            <a:off x="11729866" y="9448800"/>
            <a:ext cx="11563246" cy="284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4500">
                <a:solidFill>
                  <a:schemeClr val="accent1">
                    <a:hueOff val="832536"/>
                    <a:satOff val="-1337"/>
                    <a:lumOff val="-21555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Raffaele Simone</a:t>
            </a:r>
          </a:p>
          <a:p>
            <a:pPr>
              <a:defRPr b="1" sz="4500">
                <a:solidFill>
                  <a:schemeClr val="accent3">
                    <a:hueOff val="929958"/>
                    <a:satOff val="10247"/>
                    <a:lumOff val="-24509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i="1">
                <a:solidFill>
                  <a:schemeClr val="accent1"/>
                </a:solidFill>
              </a:rPr>
              <a:t>«La simultaneità degli stimoli sostituisce la linearità </a:t>
            </a:r>
            <a:endParaRPr i="1">
              <a:solidFill>
                <a:schemeClr val="accent1"/>
              </a:solidFill>
            </a:endParaRPr>
          </a:p>
          <a:p>
            <a:pPr>
              <a:defRPr b="1" sz="4500">
                <a:solidFill>
                  <a:schemeClr val="accent3">
                    <a:hueOff val="929958"/>
                    <a:satOff val="10247"/>
                    <a:lumOff val="-24509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i="1">
                <a:solidFill>
                  <a:schemeClr val="accent1"/>
                </a:solidFill>
              </a:rPr>
              <a:t>del pensiero strutturato.»</a:t>
            </a:r>
            <a:r>
              <a:rPr i="1">
                <a:solidFill>
                  <a:schemeClr val="accent3"/>
                </a:solidFill>
              </a:rPr>
              <a:t> </a:t>
            </a:r>
          </a:p>
        </p:txBody>
      </p:sp>
      <p:pic>
        <p:nvPicPr>
          <p:cNvPr id="183" name="Schermata 2020-10-18 alle 09.22.10.png" descr="Schermata 2020-10-18 alle 09.22.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7834" y="6066247"/>
            <a:ext cx="9516362" cy="582923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hilippe Meirieu…"/>
          <p:cNvSpPr txBox="1"/>
          <p:nvPr/>
        </p:nvSpPr>
        <p:spPr>
          <a:xfrm>
            <a:off x="11022288" y="6337300"/>
            <a:ext cx="12250831" cy="284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4500">
                <a:solidFill>
                  <a:schemeClr val="accent3">
                    <a:hueOff val="929958"/>
                    <a:satOff val="10247"/>
                    <a:lumOff val="-24509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Philippe Meirieu</a:t>
            </a:r>
          </a:p>
          <a:p>
            <a:pPr>
              <a:defRPr b="1" sz="4500">
                <a:solidFill>
                  <a:schemeClr val="accent3">
                    <a:hueOff val="929958"/>
                    <a:satOff val="10247"/>
                    <a:lumOff val="-24509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i="1">
                <a:solidFill>
                  <a:schemeClr val="accent3"/>
                </a:solidFill>
              </a:rPr>
              <a:t>«Differenziare significa creare condizioni d’apprendimento che esprimono le qualità di ognuno.» </a:t>
            </a:r>
          </a:p>
        </p:txBody>
      </p:sp>
      <p:sp>
        <p:nvSpPr>
          <p:cNvPr id="186" name="secondo spunto"/>
          <p:cNvSpPr txBox="1"/>
          <p:nvPr/>
        </p:nvSpPr>
        <p:spPr>
          <a:xfrm>
            <a:off x="1229236" y="1308100"/>
            <a:ext cx="5161528" cy="147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4500">
                <a:solidFill>
                  <a:schemeClr val="accent3">
                    <a:hueOff val="929958"/>
                    <a:satOff val="10247"/>
                    <a:lumOff val="-24509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secondo spunto</a:t>
            </a:r>
          </a:p>
        </p:txBody>
      </p:sp>
      <p:sp>
        <p:nvSpPr>
          <p:cNvPr id="187" name="gli strumenti tecnologici facilitano la partecipazione responsabile differenziata degli allievi all’apprendimento"/>
          <p:cNvSpPr txBox="1"/>
          <p:nvPr/>
        </p:nvSpPr>
        <p:spPr>
          <a:xfrm>
            <a:off x="318641" y="2476500"/>
            <a:ext cx="23850055" cy="356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7500">
                <a:solidFill>
                  <a:schemeClr val="accent4">
                    <a:hueOff val="-572412"/>
                    <a:satOff val="-13050"/>
                    <a:lumOff val="-18575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gli strumenti tecnologici facilitano la </a:t>
            </a:r>
            <a:r>
              <a:rPr>
                <a:solidFill>
                  <a:schemeClr val="accent4"/>
                </a:solidFill>
              </a:rPr>
              <a:t>partecipazione responsabile differenziata </a:t>
            </a:r>
            <a:r>
              <a:t>degli allievi all’apprendimento</a:t>
            </a:r>
          </a:p>
        </p:txBody>
      </p:sp>
      <p:pic>
        <p:nvPicPr>
          <p:cNvPr id="188" name="Schermata 2020-10-17 alle 10.55.47.png" descr="Schermata 2020-10-17 alle 10.55.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5530" y="6409879"/>
            <a:ext cx="6681315" cy="611143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89" name="criticità"/>
          <p:cNvSpPr txBox="1"/>
          <p:nvPr/>
        </p:nvSpPr>
        <p:spPr>
          <a:xfrm>
            <a:off x="9769319" y="9474200"/>
            <a:ext cx="2559361" cy="147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i="1" sz="4500">
                <a:solidFill>
                  <a:schemeClr val="accent2">
                    <a:hueOff val="376120"/>
                    <a:satOff val="8681"/>
                    <a:lumOff val="-26383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criticità</a:t>
            </a:r>
          </a:p>
        </p:txBody>
      </p:sp>
      <p:sp>
        <p:nvSpPr>
          <p:cNvPr id="190" name="Xavier Darcos…"/>
          <p:cNvSpPr txBox="1"/>
          <p:nvPr/>
        </p:nvSpPr>
        <p:spPr>
          <a:xfrm>
            <a:off x="10641288" y="10604500"/>
            <a:ext cx="12250831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4500">
                <a:solidFill>
                  <a:schemeClr val="accent1">
                    <a:hueOff val="832536"/>
                    <a:satOff val="-1337"/>
                    <a:lumOff val="-21555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Xavier Darcos</a:t>
            </a:r>
          </a:p>
          <a:p>
            <a:pPr>
              <a:defRPr b="1" sz="4500">
                <a:solidFill>
                  <a:schemeClr val="accent3">
                    <a:hueOff val="929958"/>
                    <a:satOff val="10247"/>
                    <a:lumOff val="-24509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i="1">
                <a:solidFill>
                  <a:schemeClr val="accent1"/>
                </a:solidFill>
              </a:rPr>
              <a:t>«La scuola della Repubblica deve favorire la riuscita dei meritevoli.»</a:t>
            </a:r>
            <a:r>
              <a:rPr i="1">
                <a:solidFill>
                  <a:schemeClr val="accent3"/>
                </a:solidFill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Massimo Baldini…"/>
          <p:cNvSpPr txBox="1"/>
          <p:nvPr/>
        </p:nvSpPr>
        <p:spPr>
          <a:xfrm>
            <a:off x="10099436" y="5257800"/>
            <a:ext cx="12875252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4500">
                <a:solidFill>
                  <a:schemeClr val="accent3">
                    <a:hueOff val="929958"/>
                    <a:satOff val="10247"/>
                    <a:lumOff val="-24509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Massimo Baldini</a:t>
            </a:r>
          </a:p>
          <a:p>
            <a:pPr>
              <a:defRPr b="1" sz="4500">
                <a:solidFill>
                  <a:schemeClr val="accent3">
                    <a:hueOff val="929958"/>
                    <a:satOff val="10247"/>
                    <a:lumOff val="-24509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i="1">
                <a:solidFill>
                  <a:schemeClr val="accent3"/>
                </a:solidFill>
              </a:rPr>
              <a:t>«La cultura dei mezzi elettronici porta a una nuova oralità consapevole.»</a:t>
            </a:r>
          </a:p>
        </p:txBody>
      </p:sp>
      <p:sp>
        <p:nvSpPr>
          <p:cNvPr id="193" name="terzo spunto"/>
          <p:cNvSpPr txBox="1"/>
          <p:nvPr/>
        </p:nvSpPr>
        <p:spPr>
          <a:xfrm>
            <a:off x="1241118" y="1320800"/>
            <a:ext cx="4172564" cy="147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sz="4500">
                <a:solidFill>
                  <a:schemeClr val="accent3">
                    <a:hueOff val="929958"/>
                    <a:satOff val="10247"/>
                    <a:lumOff val="-24509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terzo spunto</a:t>
            </a:r>
          </a:p>
        </p:txBody>
      </p:sp>
      <p:sp>
        <p:nvSpPr>
          <p:cNvPr id="194" name="gli strumenti tecnologici rafforzano la sensibilità all’oralità fonte di concretezza"/>
          <p:cNvSpPr txBox="1"/>
          <p:nvPr/>
        </p:nvSpPr>
        <p:spPr>
          <a:xfrm>
            <a:off x="318641" y="2476500"/>
            <a:ext cx="23850055" cy="241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7500">
                <a:solidFill>
                  <a:schemeClr val="accent4">
                    <a:hueOff val="-572412"/>
                    <a:satOff val="-13050"/>
                    <a:lumOff val="-18575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gli strumenti tecnologici rafforzano la </a:t>
            </a:r>
            <a:r>
              <a:rPr>
                <a:solidFill>
                  <a:schemeClr val="accent4"/>
                </a:solidFill>
              </a:rPr>
              <a:t>sensibilità all’oralità </a:t>
            </a:r>
            <a:r>
              <a:t>fonte di concretezza</a:t>
            </a:r>
          </a:p>
        </p:txBody>
      </p:sp>
      <p:pic>
        <p:nvPicPr>
          <p:cNvPr id="195" name="Schermata 2020-10-17 alle 10.47.44.png" descr="Schermata 2020-10-17 alle 10.47.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8028" y="6097427"/>
            <a:ext cx="7661994" cy="562953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96" name="criticità"/>
          <p:cNvSpPr txBox="1"/>
          <p:nvPr/>
        </p:nvSpPr>
        <p:spPr>
          <a:xfrm>
            <a:off x="10632919" y="8327996"/>
            <a:ext cx="2559361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 i="1" sz="4500">
                <a:solidFill>
                  <a:schemeClr val="accent2">
                    <a:hueOff val="376120"/>
                    <a:satOff val="8681"/>
                    <a:lumOff val="-26383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criticità</a:t>
            </a:r>
          </a:p>
        </p:txBody>
      </p:sp>
      <p:sp>
        <p:nvSpPr>
          <p:cNvPr id="197" name="Roberto Casati…"/>
          <p:cNvSpPr txBox="1"/>
          <p:nvPr/>
        </p:nvSpPr>
        <p:spPr>
          <a:xfrm>
            <a:off x="9968188" y="9690100"/>
            <a:ext cx="12250831" cy="284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4500">
                <a:solidFill>
                  <a:schemeClr val="accent1">
                    <a:hueOff val="832536"/>
                    <a:satOff val="-1337"/>
                    <a:lumOff val="-21555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Roberto Casati</a:t>
            </a:r>
          </a:p>
          <a:p>
            <a:pPr>
              <a:defRPr b="1" sz="4500">
                <a:solidFill>
                  <a:schemeClr val="accent3">
                    <a:hueOff val="929958"/>
                    <a:satOff val="10247"/>
                    <a:lumOff val="-24509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i="1">
                <a:solidFill>
                  <a:schemeClr val="accent1"/>
                </a:solidFill>
              </a:rPr>
              <a:t>«La nuova normatività tecnologica trasforma la scuola in un immenso centro commerciale mercificato.»</a:t>
            </a:r>
            <a:r>
              <a:rPr i="1">
                <a:solidFill>
                  <a:schemeClr val="accent3"/>
                </a:solidFill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le tappe della ricerca"/>
          <p:cNvSpPr txBox="1"/>
          <p:nvPr/>
        </p:nvSpPr>
        <p:spPr>
          <a:xfrm>
            <a:off x="728936" y="1511300"/>
            <a:ext cx="22646728" cy="1333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b="1" sz="8000">
                <a:solidFill>
                  <a:schemeClr val="accent3">
                    <a:hueOff val="929958"/>
                    <a:satOff val="10247"/>
                    <a:lumOff val="-24509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le tappe della ricerca</a:t>
            </a:r>
          </a:p>
        </p:txBody>
      </p:sp>
      <p:sp>
        <p:nvSpPr>
          <p:cNvPr id="200" name="trenta interviste qualitative"/>
          <p:cNvSpPr txBox="1"/>
          <p:nvPr/>
        </p:nvSpPr>
        <p:spPr>
          <a:xfrm>
            <a:off x="5602089" y="5949950"/>
            <a:ext cx="15872223" cy="1333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sz="8000">
                <a:solidFill>
                  <a:schemeClr val="accent5">
                    <a:satOff val="-8700"/>
                    <a:lumOff val="-21853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trenta</a:t>
            </a:r>
            <a:r>
              <a:rPr>
                <a:solidFill>
                  <a:schemeClr val="accent4"/>
                </a:solidFill>
              </a:rPr>
              <a:t> interviste</a:t>
            </a:r>
            <a:r>
              <a:t> qualitative</a:t>
            </a:r>
          </a:p>
        </p:txBody>
      </p:sp>
      <p:sp>
        <p:nvSpPr>
          <p:cNvPr id="201" name="un sondaggio quantitativo"/>
          <p:cNvSpPr txBox="1"/>
          <p:nvPr/>
        </p:nvSpPr>
        <p:spPr>
          <a:xfrm>
            <a:off x="1649114" y="4532312"/>
            <a:ext cx="15091372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sz="8000">
                <a:solidFill>
                  <a:schemeClr val="accent5">
                    <a:satOff val="-8700"/>
                    <a:lumOff val="-21853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un </a:t>
            </a:r>
            <a:r>
              <a:rPr>
                <a:solidFill>
                  <a:schemeClr val="accent4"/>
                </a:solidFill>
              </a:rPr>
              <a:t>sondaggio</a:t>
            </a:r>
            <a:r>
              <a:t> quantitativo</a:t>
            </a:r>
          </a:p>
        </p:txBody>
      </p:sp>
      <p:sp>
        <p:nvSpPr>
          <p:cNvPr id="202" name="l’analisi antropologica"/>
          <p:cNvSpPr txBox="1"/>
          <p:nvPr/>
        </p:nvSpPr>
        <p:spPr>
          <a:xfrm>
            <a:off x="2831554" y="7553325"/>
            <a:ext cx="12726492" cy="1333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sz="8000">
                <a:solidFill>
                  <a:schemeClr val="accent5">
                    <a:satOff val="-8700"/>
                    <a:lumOff val="-21853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l’</a:t>
            </a:r>
            <a:r>
              <a:rPr>
                <a:solidFill>
                  <a:schemeClr val="accent4"/>
                </a:solidFill>
              </a:rPr>
              <a:t>analisi</a:t>
            </a:r>
            <a:r>
              <a:t> antropologica</a:t>
            </a:r>
          </a:p>
        </p:txBody>
      </p:sp>
      <p:sp>
        <p:nvSpPr>
          <p:cNvPr id="203" name="una prospettiva comune…"/>
          <p:cNvSpPr txBox="1"/>
          <p:nvPr/>
        </p:nvSpPr>
        <p:spPr>
          <a:xfrm>
            <a:off x="6876950" y="9937750"/>
            <a:ext cx="14287700" cy="256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sz="8000">
                <a:solidFill>
                  <a:schemeClr val="accent5">
                    <a:satOff val="-8700"/>
                    <a:lumOff val="-21853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una </a:t>
            </a:r>
            <a:r>
              <a:rPr>
                <a:solidFill>
                  <a:schemeClr val="accent4"/>
                </a:solidFill>
              </a:rPr>
              <a:t>prospettiva comune </a:t>
            </a:r>
            <a:endParaRPr>
              <a:solidFill>
                <a:schemeClr val="accent4"/>
              </a:solidFill>
            </a:endParaRPr>
          </a:p>
          <a:p>
            <a:pPr>
              <a:defRPr b="1" sz="8000">
                <a:solidFill>
                  <a:schemeClr val="accent5">
                    <a:satOff val="-8700"/>
                    <a:lumOff val="-21853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interdisciplinare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razie per l’attenzione…"/>
          <p:cNvSpPr txBox="1"/>
          <p:nvPr/>
        </p:nvSpPr>
        <p:spPr>
          <a:xfrm>
            <a:off x="3293913" y="5270500"/>
            <a:ext cx="17262774" cy="332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sz="10400">
                <a:solidFill>
                  <a:schemeClr val="accent5">
                    <a:satOff val="-8700"/>
                    <a:lumOff val="-21853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grazie per l’</a:t>
            </a:r>
            <a:r>
              <a:rPr>
                <a:solidFill>
                  <a:schemeClr val="accent4"/>
                </a:solidFill>
              </a:rPr>
              <a:t>attenzione</a:t>
            </a:r>
            <a:r>
              <a:t> </a:t>
            </a:r>
          </a:p>
          <a:p>
            <a:pPr>
              <a:defRPr b="1" sz="10400">
                <a:solidFill>
                  <a:schemeClr val="accent5">
                    <a:satOff val="-8700"/>
                    <a:lumOff val="-21853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e la </a:t>
            </a:r>
            <a:r>
              <a:rPr>
                <a:solidFill>
                  <a:schemeClr val="accent4"/>
                </a:solidFill>
              </a:rPr>
              <a:t>collaborazione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48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500" u="none" kumimoji="0" normalizeH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8">
  <a:themeElements>
    <a:clrScheme name="New_Template8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48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500" u="none" kumimoji="0" normalizeH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